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slideLayouts/slideLayout4.xml" ContentType="application/vnd.openxmlformats-officedocument.presentationml.slideLayout+xml"/>
  <Override PartName="/ppt/theme/theme3.xml" ContentType="application/vnd.openxmlformats-officedocument.theme+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comments/comment1.xml" ContentType="application/vnd.openxmlformats-officedocument.presentationml.comments+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howSpecialPlsOnTitleSld="0" embedTrueTypeFonts="1">
  <p:sldMasterIdLst>
    <p:sldMasterId id="2147483660" r:id="rId1"/>
    <p:sldMasterId id="2147483648" r:id="rId2"/>
    <p:sldMasterId id="2147483666" r:id="rId3"/>
    <p:sldMasterId id="2147483670" r:id="rId4"/>
  </p:sldMasterIdLst>
  <p:notesMasterIdLst>
    <p:notesMasterId r:id="rId27"/>
  </p:notesMasterIdLst>
  <p:handoutMasterIdLst>
    <p:handoutMasterId r:id="rId28"/>
  </p:handoutMasterIdLst>
  <p:sldIdLst>
    <p:sldId id="258" r:id="rId5"/>
    <p:sldId id="287" r:id="rId6"/>
    <p:sldId id="293" r:id="rId7"/>
    <p:sldId id="325" r:id="rId8"/>
    <p:sldId id="294" r:id="rId9"/>
    <p:sldId id="311" r:id="rId10"/>
    <p:sldId id="310" r:id="rId11"/>
    <p:sldId id="313" r:id="rId12"/>
    <p:sldId id="314" r:id="rId13"/>
    <p:sldId id="316" r:id="rId14"/>
    <p:sldId id="317" r:id="rId15"/>
    <p:sldId id="315" r:id="rId16"/>
    <p:sldId id="312" r:id="rId17"/>
    <p:sldId id="318" r:id="rId18"/>
    <p:sldId id="319" r:id="rId19"/>
    <p:sldId id="320" r:id="rId20"/>
    <p:sldId id="321" r:id="rId21"/>
    <p:sldId id="322" r:id="rId22"/>
    <p:sldId id="323" r:id="rId23"/>
    <p:sldId id="324" r:id="rId24"/>
    <p:sldId id="292" r:id="rId25"/>
    <p:sldId id="308" r:id="rId26"/>
  </p:sldIdLst>
  <p:sldSz cx="9144000" cy="5143500" type="screen16x9"/>
  <p:notesSz cx="6858000" cy="9144000"/>
  <p:embeddedFontLst>
    <p:embeddedFont>
      <p:font typeface="Roboto Condensed" panose="02000000000000000000" pitchFamily="2" charset="0"/>
      <p:regular r:id="rId29"/>
      <p:bold r:id="rId30"/>
      <p:italic r:id="rId31"/>
      <p:boldItalic r:id="rId32"/>
    </p:embeddedFont>
    <p:embeddedFont>
      <p:font typeface="Roboto Serif" panose="020B0604020202020204" charset="0"/>
      <p:regular r:id="rId33"/>
      <p:bold r:id="rId34"/>
      <p:italic r:id="rId35"/>
      <p:boldItalic r:id="rId36"/>
    </p:embeddedFont>
  </p:embeddedFontLst>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usanne Bukatz" initials="SB" lastIdx="8" clrIdx="0">
    <p:extLst>
      <p:ext uri="{19B8F6BF-5375-455C-9EA6-DF929625EA0E}">
        <p15:presenceInfo xmlns:p15="http://schemas.microsoft.com/office/powerpoint/2012/main" userId="S-1-5-21-866499592-3592028529-3545064460-94181" providerId="AD"/>
      </p:ext>
    </p:extLst>
  </p:cmAuthor>
  <p:cmAuthor id="2" name="Susanne Bukatz" initials="SB [2]" lastIdx="19" clrIdx="1">
    <p:extLst>
      <p:ext uri="{19B8F6BF-5375-455C-9EA6-DF929625EA0E}">
        <p15:presenceInfo xmlns:p15="http://schemas.microsoft.com/office/powerpoint/2012/main" userId="Susanne Bukatz"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2F5D"/>
    <a:srgbClr val="0064C5"/>
    <a:srgbClr val="FFC864"/>
    <a:srgbClr val="8A1878"/>
    <a:srgbClr val="FFFFFF"/>
    <a:srgbClr val="BD9F21"/>
    <a:srgbClr val="FFBE64"/>
    <a:srgbClr val="F0AA46"/>
    <a:srgbClr val="F0A050"/>
    <a:srgbClr val="FFB46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ittlere Formatvorlag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21E4AEA4-8DFA-4A89-87EB-49C32662AFE0}" styleName="Mittlere Formatvorlage 2 - Akz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Mittlere Formatvorlage 2 - Akz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0A15C55-8517-42AA-B614-E9B94910E393}" styleName="Mittlere Formatvorlage 2 - Akz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DF18680-E054-41AD-8BC1-D1AEF772440D}" styleName="Mittlere Formatvorlage 2 - Akz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93296810-A885-4BE3-A3E7-6D5BEEA58F35}" styleName="Mittlere Formatvorlage 2 - Akz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014" autoAdjust="0"/>
    <p:restoredTop sz="91484" autoAdjust="0"/>
  </p:normalViewPr>
  <p:slideViewPr>
    <p:cSldViewPr snapToGrid="0" snapToObjects="1">
      <p:cViewPr varScale="1">
        <p:scale>
          <a:sx n="138" d="100"/>
          <a:sy n="138" d="100"/>
        </p:scale>
        <p:origin x="192" y="108"/>
      </p:cViewPr>
      <p:guideLst/>
    </p:cSldViewPr>
  </p:slideViewPr>
  <p:outlineViewPr>
    <p:cViewPr>
      <p:scale>
        <a:sx n="33" d="100"/>
        <a:sy n="33" d="100"/>
      </p:scale>
      <p:origin x="0" y="0"/>
    </p:cViewPr>
  </p:outlineViewPr>
  <p:notesTextViewPr>
    <p:cViewPr>
      <p:scale>
        <a:sx n="3" d="2"/>
        <a:sy n="3" d="2"/>
      </p:scale>
      <p:origin x="0" y="0"/>
    </p:cViewPr>
  </p:notesTextViewPr>
  <p:notesViewPr>
    <p:cSldViewPr snapToGrid="0" snapToObjects="1" showGuides="1">
      <p:cViewPr varScale="1">
        <p:scale>
          <a:sx n="96" d="100"/>
          <a:sy n="96" d="100"/>
        </p:scale>
        <p:origin x="2706" y="102"/>
      </p:cViewPr>
      <p:guideLst>
        <p:guide orient="horz" pos="2880"/>
        <p:guide pos="2160"/>
      </p:guideLst>
    </p:cSldViewPr>
  </p:notesViewPr>
  <p:gridSpacing cx="97200" cy="97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viewProps" Target="viewProps.xml"/><Relationship Id="rId21" Type="http://schemas.openxmlformats.org/officeDocument/2006/relationships/slide" Target="slides/slide17.xml"/><Relationship Id="rId34" Type="http://schemas.openxmlformats.org/officeDocument/2006/relationships/font" Target="fonts/font6.fntdata"/><Relationship Id="rId7" Type="http://schemas.openxmlformats.org/officeDocument/2006/relationships/slide" Target="slides/slide3.xml"/><Relationship Id="rId2" Type="http://schemas.openxmlformats.org/officeDocument/2006/relationships/slideMaster" Target="slideMasters/slideMaster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font" Target="fonts/font1.fntdata"/><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font" Target="fonts/font4.fntdata"/><Relationship Id="rId37" Type="http://schemas.openxmlformats.org/officeDocument/2006/relationships/commentAuthors" Target="commentAuthors.xml"/><Relationship Id="rId40"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handoutMaster" Target="handoutMasters/handoutMaster1.xml"/><Relationship Id="rId36" Type="http://schemas.openxmlformats.org/officeDocument/2006/relationships/font" Target="fonts/font8.fntdata"/><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font" Target="fonts/font3.fntdata"/><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notesMaster" Target="notesMasters/notesMaster1.xml"/><Relationship Id="rId30" Type="http://schemas.openxmlformats.org/officeDocument/2006/relationships/font" Target="fonts/font2.fntdata"/><Relationship Id="rId35" Type="http://schemas.openxmlformats.org/officeDocument/2006/relationships/font" Target="fonts/font7.fntdata"/><Relationship Id="rId8" Type="http://schemas.openxmlformats.org/officeDocument/2006/relationships/slide" Target="slides/slide4.xml"/><Relationship Id="rId3" Type="http://schemas.openxmlformats.org/officeDocument/2006/relationships/slideMaster" Target="slideMasters/slideMaster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font" Target="fonts/font5.fntdata"/><Relationship Id="rId38" Type="http://schemas.openxmlformats.org/officeDocument/2006/relationships/presProps" Target="presProps.xml"/></Relationships>
</file>

<file path=ppt/comments/comment1.xml><?xml version="1.0" encoding="utf-8"?>
<p:cmLst xmlns:a="http://schemas.openxmlformats.org/drawingml/2006/main" xmlns:r="http://schemas.openxmlformats.org/officeDocument/2006/relationships" xmlns:p="http://schemas.openxmlformats.org/presentationml/2006/main">
  <p:cm authorId="2" dt="2021-01-12T11:01:13.601" idx="17">
    <p:pos x="2368" y="387"/>
    <p:text>HANFRIED-SIEGEL
Das Hanfried-Siegel kann gern als Kapitelbild verwendet oder aber auch entfernt werden – zum Beispiel, um es durch ein thematisch passendes Bild zu ersetzen.</p:text>
    <p:extLst>
      <p:ext uri="{C676402C-5697-4E1C-873F-D02D1690AC5C}">
        <p15:threadingInfo xmlns:p15="http://schemas.microsoft.com/office/powerpoint/2012/main" timeZoneBias="-60"/>
      </p:ext>
    </p:extLst>
  </p:cm>
  <p:cm authorId="2" dt="2021-06-03T11:19:22.506" idx="18">
    <p:pos x="5513" y="2960"/>
    <p:text>FUSSZEILEN (2 Optionen)
1. Individuell für jede Seite befüllbar, z. B. mit Kapitelüberschriften. Dazu einfach ins Fußzeilenfeld klicken und Text eingeben.
2. Feste Fußzeile für die gesamte Präsentation. Dazu sind zwei Schritte nötig:
a) Bei Ansicht -&gt; Folienmaster die Fußzeile befüllen und die Masteransicht schließen. 
b) Da das Mastertextfeld unter dem Fußzeilentextfeld versteckt liegt, muss dieses erst gelöscht werden (auf allen Seiten). Erst dann sieht man die auf der Mastervorlage eingefügte Fußzeile.</p:text>
    <p:extLst>
      <p:ext uri="{C676402C-5697-4E1C-873F-D02D1690AC5C}">
        <p15:threadingInfo xmlns:p15="http://schemas.microsoft.com/office/powerpoint/2012/main" timeZoneBias="-120"/>
      </p:ext>
    </p:extLst>
  </p:cm>
  <p:cm authorId="2" dt="2021-06-03T11:25:33.207" idx="19">
    <p:pos x="5517" y="3078"/>
    <p:text>SEITENZAHLEN
Die Seitenzahl wird automatisch hochgezählt. Leider bietet PowerPoint keine automatische Gesamtseitenzahl an. 
Diese kann man händisch eintragen, in dem man unter Ansicht -&gt; Folienmaster hinter die automatisierte Seitenzahl (&lt;Nr.&gt;) einen Schrägstrich und die Gesamtseitenzahl setzt ( z. B. /15). Ändert sich im Nachhinein die Folienanzahl, muss dies wieder von Hand angepasst werden.</p:text>
    <p:extLst>
      <p:ext uri="{C676402C-5697-4E1C-873F-D02D1690AC5C}">
        <p15:threadingInfo xmlns:p15="http://schemas.microsoft.com/office/powerpoint/2012/main" timeZoneBias="-120"/>
      </p:ext>
    </p:extLst>
  </p:cm>
</p:cmLst>
</file>

<file path=ppt/handoutMasters/_rels/handoutMaster1.xml.rels><?xml version="1.0" encoding="UTF-8" standalone="yes"?>
<Relationships xmlns="http://schemas.openxmlformats.org/package/2006/relationships"><Relationship Id="rId1" Type="http://schemas.openxmlformats.org/officeDocument/2006/relationships/theme" Target="../theme/theme6.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652642F8-4030-468B-846F-DE3B6AB6CE0D}" type="datetimeFigureOut">
              <a:rPr lang="de-DE" smtClean="0"/>
              <a:t>29.04.2024</a:t>
            </a:fld>
            <a:endParaRPr lang="de-DE"/>
          </a:p>
        </p:txBody>
      </p:sp>
      <p:sp>
        <p:nvSpPr>
          <p:cNvPr id="4" name="Fußzeilenplatzhalt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de-DE"/>
          </a:p>
        </p:txBody>
      </p:sp>
      <p:sp>
        <p:nvSpPr>
          <p:cNvPr id="5" name="Foliennummernplatzhalt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0A6AA542-7317-4AC6-A4A4-9C0CA7435764}" type="slidenum">
              <a:rPr lang="de-DE" smtClean="0"/>
              <a:t>‹Nr.›</a:t>
            </a:fld>
            <a:endParaRPr lang="de-DE"/>
          </a:p>
        </p:txBody>
      </p:sp>
    </p:spTree>
    <p:extLst>
      <p:ext uri="{BB962C8B-B14F-4D97-AF65-F5344CB8AC3E}">
        <p14:creationId xmlns:p14="http://schemas.microsoft.com/office/powerpoint/2010/main" val="260249628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1AB2040-EA4D-4002-BC41-13AC0377AF84}" type="datetimeFigureOut">
              <a:rPr lang="de-DE" smtClean="0"/>
              <a:t>29.04.2024</a:t>
            </a:fld>
            <a:endParaRPr lang="de-DE"/>
          </a:p>
        </p:txBody>
      </p:sp>
      <p:sp>
        <p:nvSpPr>
          <p:cNvPr id="4" name="Folienbildplatzhalt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6" name="Fußzeilenplatzhalt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BDADD7A-5464-40FD-B5CC-4CA36D7CC1F5}" type="slidenum">
              <a:rPr lang="de-DE" smtClean="0"/>
              <a:t>‹Nr.›</a:t>
            </a:fld>
            <a:endParaRPr lang="de-DE"/>
          </a:p>
        </p:txBody>
      </p:sp>
    </p:spTree>
    <p:extLst>
      <p:ext uri="{BB962C8B-B14F-4D97-AF65-F5344CB8AC3E}">
        <p14:creationId xmlns:p14="http://schemas.microsoft.com/office/powerpoint/2010/main" val="149530595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BDADD7A-5464-40FD-B5CC-4CA36D7CC1F5}" type="slidenum">
              <a:rPr kumimoji="0" lang="de-DE"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0</a:t>
            </a:fld>
            <a:endParaRPr kumimoji="0" lang="de-DE"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88414215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5BDADD7A-5464-40FD-B5CC-4CA36D7CC1F5}" type="slidenum">
              <a:rPr lang="de-DE" smtClean="0"/>
              <a:t>9</a:t>
            </a:fld>
            <a:endParaRPr lang="de-DE"/>
          </a:p>
        </p:txBody>
      </p:sp>
    </p:spTree>
    <p:extLst>
      <p:ext uri="{BB962C8B-B14F-4D97-AF65-F5344CB8AC3E}">
        <p14:creationId xmlns:p14="http://schemas.microsoft.com/office/powerpoint/2010/main" val="244498488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5BDADD7A-5464-40FD-B5CC-4CA36D7CC1F5}" type="slidenum">
              <a:rPr lang="de-DE" smtClean="0"/>
              <a:t>10</a:t>
            </a:fld>
            <a:endParaRPr lang="de-DE"/>
          </a:p>
        </p:txBody>
      </p:sp>
    </p:spTree>
    <p:extLst>
      <p:ext uri="{BB962C8B-B14F-4D97-AF65-F5344CB8AC3E}">
        <p14:creationId xmlns:p14="http://schemas.microsoft.com/office/powerpoint/2010/main" val="159349506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5BDADD7A-5464-40FD-B5CC-4CA36D7CC1F5}" type="slidenum">
              <a:rPr lang="de-DE" smtClean="0"/>
              <a:t>11</a:t>
            </a:fld>
            <a:endParaRPr lang="de-DE"/>
          </a:p>
        </p:txBody>
      </p:sp>
    </p:spTree>
    <p:extLst>
      <p:ext uri="{BB962C8B-B14F-4D97-AF65-F5344CB8AC3E}">
        <p14:creationId xmlns:p14="http://schemas.microsoft.com/office/powerpoint/2010/main" val="131645019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5BDADD7A-5464-40FD-B5CC-4CA36D7CC1F5}" type="slidenum">
              <a:rPr lang="de-DE" smtClean="0"/>
              <a:t>12</a:t>
            </a:fld>
            <a:endParaRPr lang="de-DE"/>
          </a:p>
        </p:txBody>
      </p:sp>
    </p:spTree>
    <p:extLst>
      <p:ext uri="{BB962C8B-B14F-4D97-AF65-F5344CB8AC3E}">
        <p14:creationId xmlns:p14="http://schemas.microsoft.com/office/powerpoint/2010/main" val="159564749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5BDADD7A-5464-40FD-B5CC-4CA36D7CC1F5}" type="slidenum">
              <a:rPr lang="de-DE" smtClean="0"/>
              <a:t>13</a:t>
            </a:fld>
            <a:endParaRPr lang="de-DE"/>
          </a:p>
        </p:txBody>
      </p:sp>
    </p:spTree>
    <p:extLst>
      <p:ext uri="{BB962C8B-B14F-4D97-AF65-F5344CB8AC3E}">
        <p14:creationId xmlns:p14="http://schemas.microsoft.com/office/powerpoint/2010/main" val="278013511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5BDADD7A-5464-40FD-B5CC-4CA36D7CC1F5}" type="slidenum">
              <a:rPr lang="de-DE" smtClean="0"/>
              <a:t>14</a:t>
            </a:fld>
            <a:endParaRPr lang="de-DE"/>
          </a:p>
        </p:txBody>
      </p:sp>
    </p:spTree>
    <p:extLst>
      <p:ext uri="{BB962C8B-B14F-4D97-AF65-F5344CB8AC3E}">
        <p14:creationId xmlns:p14="http://schemas.microsoft.com/office/powerpoint/2010/main" val="172172973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5BDADD7A-5464-40FD-B5CC-4CA36D7CC1F5}" type="slidenum">
              <a:rPr lang="de-DE" smtClean="0"/>
              <a:t>15</a:t>
            </a:fld>
            <a:endParaRPr lang="de-DE"/>
          </a:p>
        </p:txBody>
      </p:sp>
    </p:spTree>
    <p:extLst>
      <p:ext uri="{BB962C8B-B14F-4D97-AF65-F5344CB8AC3E}">
        <p14:creationId xmlns:p14="http://schemas.microsoft.com/office/powerpoint/2010/main" val="31827741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5BDADD7A-5464-40FD-B5CC-4CA36D7CC1F5}" type="slidenum">
              <a:rPr lang="de-DE" smtClean="0"/>
              <a:t>16</a:t>
            </a:fld>
            <a:endParaRPr lang="de-DE"/>
          </a:p>
        </p:txBody>
      </p:sp>
    </p:spTree>
    <p:extLst>
      <p:ext uri="{BB962C8B-B14F-4D97-AF65-F5344CB8AC3E}">
        <p14:creationId xmlns:p14="http://schemas.microsoft.com/office/powerpoint/2010/main" val="199836955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5BDADD7A-5464-40FD-B5CC-4CA36D7CC1F5}" type="slidenum">
              <a:rPr lang="de-DE" smtClean="0"/>
              <a:t>17</a:t>
            </a:fld>
            <a:endParaRPr lang="de-DE"/>
          </a:p>
        </p:txBody>
      </p:sp>
    </p:spTree>
    <p:extLst>
      <p:ext uri="{BB962C8B-B14F-4D97-AF65-F5344CB8AC3E}">
        <p14:creationId xmlns:p14="http://schemas.microsoft.com/office/powerpoint/2010/main" val="214482313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5BDADD7A-5464-40FD-B5CC-4CA36D7CC1F5}" type="slidenum">
              <a:rPr lang="de-DE" smtClean="0"/>
              <a:t>18</a:t>
            </a:fld>
            <a:endParaRPr lang="de-DE"/>
          </a:p>
        </p:txBody>
      </p:sp>
    </p:spTree>
    <p:extLst>
      <p:ext uri="{BB962C8B-B14F-4D97-AF65-F5344CB8AC3E}">
        <p14:creationId xmlns:p14="http://schemas.microsoft.com/office/powerpoint/2010/main" val="8260310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5BDADD7A-5464-40FD-B5CC-4CA36D7CC1F5}" type="slidenum">
              <a:rPr lang="de-DE" smtClean="0"/>
              <a:t>1</a:t>
            </a:fld>
            <a:endParaRPr lang="de-DE"/>
          </a:p>
        </p:txBody>
      </p:sp>
    </p:spTree>
    <p:extLst>
      <p:ext uri="{BB962C8B-B14F-4D97-AF65-F5344CB8AC3E}">
        <p14:creationId xmlns:p14="http://schemas.microsoft.com/office/powerpoint/2010/main" val="237819113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5BDADD7A-5464-40FD-B5CC-4CA36D7CC1F5}" type="slidenum">
              <a:rPr lang="de-DE" smtClean="0"/>
              <a:t>19</a:t>
            </a:fld>
            <a:endParaRPr lang="de-DE"/>
          </a:p>
        </p:txBody>
      </p:sp>
    </p:spTree>
    <p:extLst>
      <p:ext uri="{BB962C8B-B14F-4D97-AF65-F5344CB8AC3E}">
        <p14:creationId xmlns:p14="http://schemas.microsoft.com/office/powerpoint/2010/main" val="106816895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5BDADD7A-5464-40FD-B5CC-4CA36D7CC1F5}" type="slidenum">
              <a:rPr lang="de-DE" smtClean="0"/>
              <a:t>21</a:t>
            </a:fld>
            <a:endParaRPr lang="de-DE"/>
          </a:p>
        </p:txBody>
      </p:sp>
    </p:spTree>
    <p:extLst>
      <p:ext uri="{BB962C8B-B14F-4D97-AF65-F5344CB8AC3E}">
        <p14:creationId xmlns:p14="http://schemas.microsoft.com/office/powerpoint/2010/main" val="2332983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5BDADD7A-5464-40FD-B5CC-4CA36D7CC1F5}" type="slidenum">
              <a:rPr lang="de-DE" smtClean="0"/>
              <a:t>2</a:t>
            </a:fld>
            <a:endParaRPr lang="de-DE"/>
          </a:p>
        </p:txBody>
      </p:sp>
    </p:spTree>
    <p:extLst>
      <p:ext uri="{BB962C8B-B14F-4D97-AF65-F5344CB8AC3E}">
        <p14:creationId xmlns:p14="http://schemas.microsoft.com/office/powerpoint/2010/main" val="28969831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5BDADD7A-5464-40FD-B5CC-4CA36D7CC1F5}" type="slidenum">
              <a:rPr lang="de-DE" smtClean="0"/>
              <a:t>3</a:t>
            </a:fld>
            <a:endParaRPr lang="de-DE"/>
          </a:p>
        </p:txBody>
      </p:sp>
    </p:spTree>
    <p:extLst>
      <p:ext uri="{BB962C8B-B14F-4D97-AF65-F5344CB8AC3E}">
        <p14:creationId xmlns:p14="http://schemas.microsoft.com/office/powerpoint/2010/main" val="29433226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5BDADD7A-5464-40FD-B5CC-4CA36D7CC1F5}" type="slidenum">
              <a:rPr lang="de-DE" smtClean="0"/>
              <a:t>4</a:t>
            </a:fld>
            <a:endParaRPr lang="de-DE"/>
          </a:p>
        </p:txBody>
      </p:sp>
    </p:spTree>
    <p:extLst>
      <p:ext uri="{BB962C8B-B14F-4D97-AF65-F5344CB8AC3E}">
        <p14:creationId xmlns:p14="http://schemas.microsoft.com/office/powerpoint/2010/main" val="274145873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5BDADD7A-5464-40FD-B5CC-4CA36D7CC1F5}" type="slidenum">
              <a:rPr lang="de-DE" smtClean="0"/>
              <a:t>5</a:t>
            </a:fld>
            <a:endParaRPr lang="de-DE"/>
          </a:p>
        </p:txBody>
      </p:sp>
    </p:spTree>
    <p:extLst>
      <p:ext uri="{BB962C8B-B14F-4D97-AF65-F5344CB8AC3E}">
        <p14:creationId xmlns:p14="http://schemas.microsoft.com/office/powerpoint/2010/main" val="131633719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5BDADD7A-5464-40FD-B5CC-4CA36D7CC1F5}" type="slidenum">
              <a:rPr lang="de-DE" smtClean="0"/>
              <a:t>6</a:t>
            </a:fld>
            <a:endParaRPr lang="de-DE"/>
          </a:p>
        </p:txBody>
      </p:sp>
    </p:spTree>
    <p:extLst>
      <p:ext uri="{BB962C8B-B14F-4D97-AF65-F5344CB8AC3E}">
        <p14:creationId xmlns:p14="http://schemas.microsoft.com/office/powerpoint/2010/main" val="315964248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5BDADD7A-5464-40FD-B5CC-4CA36D7CC1F5}" type="slidenum">
              <a:rPr lang="de-DE" smtClean="0"/>
              <a:t>7</a:t>
            </a:fld>
            <a:endParaRPr lang="de-DE"/>
          </a:p>
        </p:txBody>
      </p:sp>
    </p:spTree>
    <p:extLst>
      <p:ext uri="{BB962C8B-B14F-4D97-AF65-F5344CB8AC3E}">
        <p14:creationId xmlns:p14="http://schemas.microsoft.com/office/powerpoint/2010/main" val="187036556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5BDADD7A-5464-40FD-B5CC-4CA36D7CC1F5}" type="slidenum">
              <a:rPr lang="de-DE" smtClean="0"/>
              <a:t>8</a:t>
            </a:fld>
            <a:endParaRPr lang="de-DE"/>
          </a:p>
        </p:txBody>
      </p:sp>
    </p:spTree>
    <p:extLst>
      <p:ext uri="{BB962C8B-B14F-4D97-AF65-F5344CB8AC3E}">
        <p14:creationId xmlns:p14="http://schemas.microsoft.com/office/powerpoint/2010/main" val="320402582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4.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4.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elfolie mit Projekttitel">
    <p:spTree>
      <p:nvGrpSpPr>
        <p:cNvPr id="1" name=""/>
        <p:cNvGrpSpPr/>
        <p:nvPr/>
      </p:nvGrpSpPr>
      <p:grpSpPr>
        <a:xfrm>
          <a:off x="0" y="0"/>
          <a:ext cx="0" cy="0"/>
          <a:chOff x="0" y="0"/>
          <a:chExt cx="0" cy="0"/>
        </a:xfrm>
      </p:grpSpPr>
      <p:sp>
        <p:nvSpPr>
          <p:cNvPr id="7" name="Textplatzhalter 6">
            <a:extLst>
              <a:ext uri="{FF2B5EF4-FFF2-40B4-BE49-F238E27FC236}">
                <a16:creationId xmlns:a16="http://schemas.microsoft.com/office/drawing/2014/main" id="{C37D85B5-8F26-48F9-9A40-02AA946E0081}"/>
              </a:ext>
            </a:extLst>
          </p:cNvPr>
          <p:cNvSpPr>
            <a:spLocks noGrp="1"/>
          </p:cNvSpPr>
          <p:nvPr>
            <p:ph type="body" sz="quarter" idx="10" hasCustomPrompt="1"/>
          </p:nvPr>
        </p:nvSpPr>
        <p:spPr>
          <a:xfrm>
            <a:off x="468313" y="3429237"/>
            <a:ext cx="8207374" cy="350838"/>
          </a:xfrm>
          <a:prstGeom prst="rect">
            <a:avLst/>
          </a:prstGeom>
        </p:spPr>
        <p:txBody>
          <a:bodyPr lIns="0" tIns="0" rIns="0" bIns="0"/>
          <a:lstStyle>
            <a:lvl1pPr algn="r">
              <a:defRPr sz="1800" spc="0" baseline="0">
                <a:solidFill>
                  <a:schemeClr val="tx2"/>
                </a:solidFill>
              </a:defRPr>
            </a:lvl1pPr>
          </a:lstStyle>
          <a:p>
            <a:r>
              <a:rPr lang="de-DE" dirty="0"/>
              <a:t>Prof. Dr. Mustermann oder Projekttitel</a:t>
            </a:r>
            <a:endParaRPr lang="de-DE" sz="1800" dirty="0"/>
          </a:p>
        </p:txBody>
      </p:sp>
      <p:sp>
        <p:nvSpPr>
          <p:cNvPr id="11" name="Inhaltsplatzhalter 10">
            <a:extLst>
              <a:ext uri="{FF2B5EF4-FFF2-40B4-BE49-F238E27FC236}">
                <a16:creationId xmlns:a16="http://schemas.microsoft.com/office/drawing/2014/main" id="{81B82292-8AF2-4EE1-90BD-12581586030A}"/>
              </a:ext>
            </a:extLst>
          </p:cNvPr>
          <p:cNvSpPr>
            <a:spLocks noGrp="1"/>
          </p:cNvSpPr>
          <p:nvPr>
            <p:ph sz="quarter" idx="11" hasCustomPrompt="1"/>
          </p:nvPr>
        </p:nvSpPr>
        <p:spPr>
          <a:xfrm>
            <a:off x="468313" y="3962400"/>
            <a:ext cx="8207375" cy="447675"/>
          </a:xfrm>
          <a:prstGeom prst="rect">
            <a:avLst/>
          </a:prstGeom>
        </p:spPr>
        <p:txBody>
          <a:bodyPr lIns="0" tIns="0" rIns="0" bIns="0" anchor="ctr"/>
          <a:lstStyle>
            <a:lvl1pPr algn="r">
              <a:defRPr sz="3200" b="0">
                <a:latin typeface="+mj-lt"/>
              </a:defRPr>
            </a:lvl1pPr>
          </a:lstStyle>
          <a:p>
            <a:pPr lvl="0"/>
            <a:r>
              <a:rPr lang="de-DE" dirty="0"/>
              <a:t>Titel der Präsentation</a:t>
            </a:r>
          </a:p>
        </p:txBody>
      </p:sp>
      <p:sp>
        <p:nvSpPr>
          <p:cNvPr id="12" name="Textplatzhalter 6">
            <a:extLst>
              <a:ext uri="{FF2B5EF4-FFF2-40B4-BE49-F238E27FC236}">
                <a16:creationId xmlns:a16="http://schemas.microsoft.com/office/drawing/2014/main" id="{7121927E-5D27-4DA4-91BE-50EAE7ABB61F}"/>
              </a:ext>
            </a:extLst>
          </p:cNvPr>
          <p:cNvSpPr>
            <a:spLocks noGrp="1"/>
          </p:cNvSpPr>
          <p:nvPr>
            <p:ph type="body" sz="quarter" idx="12" hasCustomPrompt="1"/>
          </p:nvPr>
        </p:nvSpPr>
        <p:spPr>
          <a:xfrm>
            <a:off x="458788" y="4410312"/>
            <a:ext cx="8207374" cy="350838"/>
          </a:xfrm>
          <a:prstGeom prst="rect">
            <a:avLst/>
          </a:prstGeom>
        </p:spPr>
        <p:txBody>
          <a:bodyPr lIns="0" tIns="0" rIns="0" bIns="0" anchor="b"/>
          <a:lstStyle>
            <a:lvl1pPr algn="r">
              <a:defRPr sz="2200" i="0" spc="0" baseline="0"/>
            </a:lvl1pPr>
          </a:lstStyle>
          <a:p>
            <a:pPr lvl="0"/>
            <a:r>
              <a:rPr lang="de-DE" dirty="0"/>
              <a:t>Datum</a:t>
            </a:r>
          </a:p>
        </p:txBody>
      </p:sp>
    </p:spTree>
    <p:extLst>
      <p:ext uri="{BB962C8B-B14F-4D97-AF65-F5344CB8AC3E}">
        <p14:creationId xmlns:p14="http://schemas.microsoft.com/office/powerpoint/2010/main" val="22776892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Überschrift und Text | grau">
    <p:spTree>
      <p:nvGrpSpPr>
        <p:cNvPr id="1" name=""/>
        <p:cNvGrpSpPr/>
        <p:nvPr/>
      </p:nvGrpSpPr>
      <p:grpSpPr>
        <a:xfrm>
          <a:off x="0" y="0"/>
          <a:ext cx="0" cy="0"/>
          <a:chOff x="0" y="0"/>
          <a:chExt cx="0" cy="0"/>
        </a:xfrm>
      </p:grpSpPr>
      <p:sp>
        <p:nvSpPr>
          <p:cNvPr id="9" name="Textplatzhalter 24"/>
          <p:cNvSpPr>
            <a:spLocks noGrp="1"/>
          </p:cNvSpPr>
          <p:nvPr>
            <p:ph type="body" sz="quarter" idx="11" hasCustomPrompt="1"/>
          </p:nvPr>
        </p:nvSpPr>
        <p:spPr>
          <a:xfrm>
            <a:off x="2999580" y="4710243"/>
            <a:ext cx="5234783" cy="164805"/>
          </a:xfrm>
        </p:spPr>
        <p:txBody>
          <a:bodyPr>
            <a:noAutofit/>
          </a:bodyPr>
          <a:lstStyle>
            <a:lvl1pPr marL="0" indent="0" algn="r">
              <a:buFontTx/>
              <a:buNone/>
              <a:defRPr lang="de-DE" sz="1000" dirty="0">
                <a:solidFill>
                  <a:schemeClr val="tx1"/>
                </a:solidFill>
                <a:latin typeface="Roboto Condensed" panose="02000000000000000000" pitchFamily="2" charset="0"/>
                <a:ea typeface="Roboto Condensed" panose="02000000000000000000" pitchFamily="2" charset="0"/>
                <a:cs typeface="Roboto Condensed" panose="02000000000000000000" pitchFamily="2" charset="0"/>
              </a:defRPr>
            </a:lvl1pPr>
          </a:lstStyle>
          <a:p>
            <a:r>
              <a:rPr lang="de-DE" dirty="0"/>
              <a:t>Titel der Veranstaltung</a:t>
            </a:r>
          </a:p>
        </p:txBody>
      </p:sp>
      <p:sp>
        <p:nvSpPr>
          <p:cNvPr id="6" name="Textplatzhalter 24"/>
          <p:cNvSpPr txBox="1">
            <a:spLocks/>
          </p:cNvSpPr>
          <p:nvPr userDrawn="1"/>
        </p:nvSpPr>
        <p:spPr>
          <a:xfrm>
            <a:off x="8234363" y="4884574"/>
            <a:ext cx="453230" cy="154205"/>
          </a:xfrm>
          <a:prstGeom prst="rect">
            <a:avLst/>
          </a:prstGeom>
        </p:spPr>
        <p:txBody>
          <a:bodyPr lIns="0" tIns="0" rIns="0" bIns="0">
            <a:noAutofit/>
          </a:bodyPr>
          <a:lstStyle>
            <a:lvl1pPr marL="0" marR="0" indent="0" algn="r" defTabSz="914400" rtl="0" eaLnBrk="1" fontAlgn="auto" latinLnBrk="0" hangingPunct="1">
              <a:lnSpc>
                <a:spcPct val="100000"/>
              </a:lnSpc>
              <a:spcBef>
                <a:spcPct val="20000"/>
              </a:spcBef>
              <a:spcAft>
                <a:spcPts val="0"/>
              </a:spcAft>
              <a:buClrTx/>
              <a:buSzTx/>
              <a:buFontTx/>
              <a:buNone/>
              <a:tabLst/>
              <a:defRPr lang="de-DE" sz="1000" kern="1200" baseline="0" dirty="0">
                <a:solidFill>
                  <a:schemeClr val="tx2"/>
                </a:solidFill>
                <a:latin typeface="Roboto Condensed" panose="02000000000000000000" pitchFamily="2" charset="0"/>
                <a:ea typeface="Roboto Condensed" panose="02000000000000000000" pitchFamily="2" charset="0"/>
                <a:cs typeface="Roboto Condensed" panose="02000000000000000000" pitchFamily="2" charset="0"/>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defRPr/>
            </a:pPr>
            <a:fld id="{822FCD78-D96D-4F80-9AD7-6954839C45E1}" type="slidenum">
              <a:rPr lang="de-DE" smtClean="0">
                <a:solidFill>
                  <a:srgbClr val="002F5D"/>
                </a:solidFill>
                <a:latin typeface="Roboto Condensed" pitchFamily="2" charset="0"/>
                <a:ea typeface="Roboto Condensed" pitchFamily="2" charset="0"/>
              </a:rPr>
              <a:pPr>
                <a:defRPr/>
              </a:pPr>
              <a:t>‹Nr.›</a:t>
            </a:fld>
            <a:endParaRPr lang="de-DE" dirty="0">
              <a:solidFill>
                <a:srgbClr val="002F5D"/>
              </a:solidFill>
              <a:latin typeface="Roboto Condensed" pitchFamily="2" charset="0"/>
              <a:ea typeface="Roboto Condensed" pitchFamily="2" charset="0"/>
            </a:endParaRPr>
          </a:p>
        </p:txBody>
      </p:sp>
      <p:sp>
        <p:nvSpPr>
          <p:cNvPr id="8" name="Rechteck 7"/>
          <p:cNvSpPr/>
          <p:nvPr userDrawn="1"/>
        </p:nvSpPr>
        <p:spPr>
          <a:xfrm flipV="1">
            <a:off x="-1" y="4500000"/>
            <a:ext cx="4590000" cy="39600"/>
          </a:xfrm>
          <a:prstGeom prst="rect">
            <a:avLst/>
          </a:prstGeom>
          <a:solidFill>
            <a:schemeClr val="tx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10" name="Grafik 9"/>
          <p:cNvPicPr preferRelativeResize="0">
            <a:picLocks/>
          </p:cNvPicPr>
          <p:nvPr userDrawn="1"/>
        </p:nvPicPr>
        <p:blipFill>
          <a:blip r:embed="rId2" cstate="print">
            <a:extLst>
              <a:ext uri="{28A0092B-C50C-407E-A947-70E740481C1C}">
                <a14:useLocalDpi xmlns:a14="http://schemas.microsoft.com/office/drawing/2010/main" val="0"/>
              </a:ext>
            </a:extLst>
          </a:blip>
          <a:stretch>
            <a:fillRect/>
          </a:stretch>
        </p:blipFill>
        <p:spPr>
          <a:xfrm>
            <a:off x="4574382" y="4500000"/>
            <a:ext cx="4572000" cy="39600"/>
          </a:xfrm>
          <a:prstGeom prst="rect">
            <a:avLst/>
          </a:prstGeom>
        </p:spPr>
      </p:pic>
      <p:sp>
        <p:nvSpPr>
          <p:cNvPr id="7" name="Textplatzhalter 24">
            <a:extLst>
              <a:ext uri="{FF2B5EF4-FFF2-40B4-BE49-F238E27FC236}">
                <a16:creationId xmlns:a16="http://schemas.microsoft.com/office/drawing/2014/main" id="{7F43C94D-9979-47C0-B4BE-2FC43A65CA74}"/>
              </a:ext>
            </a:extLst>
          </p:cNvPr>
          <p:cNvSpPr>
            <a:spLocks noGrp="1"/>
          </p:cNvSpPr>
          <p:nvPr>
            <p:ph type="body" sz="quarter" idx="12" hasCustomPrompt="1"/>
          </p:nvPr>
        </p:nvSpPr>
        <p:spPr>
          <a:xfrm>
            <a:off x="2999579" y="4888263"/>
            <a:ext cx="5234783" cy="164805"/>
          </a:xfrm>
        </p:spPr>
        <p:txBody>
          <a:bodyPr>
            <a:noAutofit/>
          </a:bodyPr>
          <a:lstStyle>
            <a:lvl1pPr marL="0" indent="0" algn="r">
              <a:buFontTx/>
              <a:buNone/>
              <a:defRPr lang="de-DE" sz="1000" i="1" dirty="0">
                <a:solidFill>
                  <a:schemeClr val="tx1"/>
                </a:solidFill>
                <a:latin typeface="Roboto Condensed" panose="02000000000000000000" pitchFamily="2" charset="0"/>
                <a:ea typeface="Roboto Condensed" panose="02000000000000000000" pitchFamily="2" charset="0"/>
                <a:cs typeface="Roboto Condensed" panose="02000000000000000000" pitchFamily="2" charset="0"/>
              </a:defRPr>
            </a:lvl1pPr>
          </a:lstStyle>
          <a:p>
            <a:r>
              <a:rPr lang="de-DE" dirty="0"/>
              <a:t>Prof. Dr. Mustermann | Datum</a:t>
            </a:r>
          </a:p>
        </p:txBody>
      </p:sp>
      <p:sp>
        <p:nvSpPr>
          <p:cNvPr id="11" name="Textplatzhalter 2">
            <a:extLst>
              <a:ext uri="{FF2B5EF4-FFF2-40B4-BE49-F238E27FC236}">
                <a16:creationId xmlns:a16="http://schemas.microsoft.com/office/drawing/2014/main" id="{0F45C553-1950-485B-A6E2-DF7EBF7E0464}"/>
              </a:ext>
            </a:extLst>
          </p:cNvPr>
          <p:cNvSpPr>
            <a:spLocks noGrp="1"/>
          </p:cNvSpPr>
          <p:nvPr>
            <p:ph type="body" idx="1" hasCustomPrompt="1"/>
          </p:nvPr>
        </p:nvSpPr>
        <p:spPr>
          <a:xfrm>
            <a:off x="452438" y="447675"/>
            <a:ext cx="8239125" cy="571504"/>
          </a:xfrm>
        </p:spPr>
        <p:txBody>
          <a:bodyPr lIns="0" anchor="t">
            <a:normAutofit/>
          </a:bodyPr>
          <a:lstStyle>
            <a:lvl1pPr marL="0" indent="0">
              <a:lnSpc>
                <a:spcPct val="100000"/>
              </a:lnSpc>
              <a:buNone/>
              <a:defRPr sz="2800" b="0" cap="none" baseline="0">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extLst/>
          </a:lstStyle>
          <a:p>
            <a:pPr lvl="0" eaLnBrk="1" latinLnBrk="0" hangingPunct="1"/>
            <a:r>
              <a:rPr kumimoji="0" lang="de-DE" dirty="0"/>
              <a:t>Text durch Klicken bearbeiten</a:t>
            </a:r>
          </a:p>
        </p:txBody>
      </p:sp>
      <p:sp>
        <p:nvSpPr>
          <p:cNvPr id="12" name="Inhaltsplatzhalter 3">
            <a:extLst>
              <a:ext uri="{FF2B5EF4-FFF2-40B4-BE49-F238E27FC236}">
                <a16:creationId xmlns:a16="http://schemas.microsoft.com/office/drawing/2014/main" id="{B87AC671-D060-4A57-A554-255C900A9AA8}"/>
              </a:ext>
            </a:extLst>
          </p:cNvPr>
          <p:cNvSpPr>
            <a:spLocks noGrp="1"/>
          </p:cNvSpPr>
          <p:nvPr>
            <p:ph sz="half" idx="2"/>
          </p:nvPr>
        </p:nvSpPr>
        <p:spPr>
          <a:xfrm>
            <a:off x="452438" y="1095376"/>
            <a:ext cx="8239125" cy="2952750"/>
          </a:xfrm>
        </p:spPr>
        <p:txBody>
          <a:bodyPr/>
          <a:lstStyle>
            <a:lvl1pPr eaLnBrk="1" latinLnBrk="0" hangingPunct="1">
              <a:defRPr sz="2200"/>
            </a:lvl1pPr>
            <a:lvl2pPr marL="432000" indent="-216000" eaLnBrk="1" latinLnBrk="0" hangingPunct="1">
              <a:buFont typeface="Arial" pitchFamily="34" charset="0"/>
              <a:buChar char="•"/>
              <a:defRPr sz="2000"/>
            </a:lvl2pPr>
            <a:lvl3pPr marL="684000" indent="-216000" eaLnBrk="1" latinLnBrk="0" hangingPunct="1">
              <a:buFont typeface="Arial" pitchFamily="34" charset="0"/>
              <a:buChar char="•"/>
              <a:defRPr sz="1800"/>
            </a:lvl3pPr>
            <a:lvl4pPr>
              <a:defRPr sz="1600"/>
            </a:lvl4pPr>
            <a:lvl5pPr>
              <a:defRPr sz="1600"/>
            </a:lvl5pPr>
            <a:lvl6pPr>
              <a:defRPr sz="1600"/>
            </a:lvl6pPr>
            <a:lvl7pPr>
              <a:defRPr sz="1600"/>
            </a:lvl7pPr>
            <a:lvl8pPr>
              <a:defRPr sz="1600"/>
            </a:lvl8pPr>
            <a:lvl9pPr>
              <a:defRPr sz="1600"/>
            </a:lvl9pPr>
            <a:extLst/>
          </a:lstStyle>
          <a:p>
            <a:pPr lvl="0" eaLnBrk="1" latinLnBrk="0" hangingPunct="1"/>
            <a:r>
              <a:rPr lang="de-DE" dirty="0"/>
              <a:t>Textmasterformat bearbeiten</a:t>
            </a:r>
          </a:p>
          <a:p>
            <a:pPr lvl="1" eaLnBrk="1" latinLnBrk="0" hangingPunct="1"/>
            <a:r>
              <a:rPr lang="de-DE" dirty="0"/>
              <a:t>Zweite Ebene</a:t>
            </a:r>
          </a:p>
          <a:p>
            <a:pPr lvl="2" eaLnBrk="1" latinLnBrk="0" hangingPunct="1"/>
            <a:r>
              <a:rPr lang="de-DE" dirty="0"/>
              <a:t>Dritte Ebene</a:t>
            </a:r>
          </a:p>
        </p:txBody>
      </p:sp>
      <p:cxnSp>
        <p:nvCxnSpPr>
          <p:cNvPr id="13" name="Gerade Verbindung 9">
            <a:extLst>
              <a:ext uri="{FF2B5EF4-FFF2-40B4-BE49-F238E27FC236}">
                <a16:creationId xmlns:a16="http://schemas.microsoft.com/office/drawing/2014/main" id="{777BF0FE-2C6F-41A8-AB53-05C956AC5A2D}"/>
              </a:ext>
            </a:extLst>
          </p:cNvPr>
          <p:cNvCxnSpPr/>
          <p:nvPr userDrawn="1"/>
        </p:nvCxnSpPr>
        <p:spPr>
          <a:xfrm>
            <a:off x="449704" y="339502"/>
            <a:ext cx="450000" cy="0"/>
          </a:xfrm>
          <a:prstGeom prst="line">
            <a:avLst/>
          </a:prstGeom>
          <a:ln w="4445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66441522"/>
      </p:ext>
    </p:extLst>
  </p:cSld>
  <p:clrMapOvr>
    <a:masterClrMapping/>
  </p:clrMapOvr>
  <p:extLst>
    <p:ext uri="{DCECCB84-F9BA-43D5-87BE-67443E8EF086}">
      <p15:sldGuideLst xmlns:p15="http://schemas.microsoft.com/office/powerpoint/2012/main">
        <p15:guide id="23" orient="horz" pos="282">
          <p15:clr>
            <a:srgbClr val="FBAE40"/>
          </p15:clr>
        </p15:guide>
        <p15:guide id="24" orient="horz" pos="3150">
          <p15:clr>
            <a:srgbClr val="FBAE40"/>
          </p15:clr>
        </p15:guide>
        <p15:guide id="25" orient="horz" pos="690">
          <p15:clr>
            <a:srgbClr val="FBAE40"/>
          </p15:clr>
        </p15:guide>
        <p15:guide id="26" orient="horz" pos="894">
          <p15:clr>
            <a:srgbClr val="FBAE40"/>
          </p15:clr>
        </p15:guide>
        <p15:guide id="27" orient="horz" pos="2550">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ext | grau">
    <p:spTree>
      <p:nvGrpSpPr>
        <p:cNvPr id="1" name=""/>
        <p:cNvGrpSpPr/>
        <p:nvPr/>
      </p:nvGrpSpPr>
      <p:grpSpPr>
        <a:xfrm>
          <a:off x="0" y="0"/>
          <a:ext cx="0" cy="0"/>
          <a:chOff x="0" y="0"/>
          <a:chExt cx="0" cy="0"/>
        </a:xfrm>
      </p:grpSpPr>
      <p:sp>
        <p:nvSpPr>
          <p:cNvPr id="9" name="Textplatzhalter 24"/>
          <p:cNvSpPr>
            <a:spLocks noGrp="1"/>
          </p:cNvSpPr>
          <p:nvPr>
            <p:ph type="body" sz="quarter" idx="11" hasCustomPrompt="1"/>
          </p:nvPr>
        </p:nvSpPr>
        <p:spPr>
          <a:xfrm>
            <a:off x="2999580" y="4710243"/>
            <a:ext cx="5234783" cy="164805"/>
          </a:xfrm>
        </p:spPr>
        <p:txBody>
          <a:bodyPr>
            <a:noAutofit/>
          </a:bodyPr>
          <a:lstStyle>
            <a:lvl1pPr marL="0" indent="0" algn="r">
              <a:buFontTx/>
              <a:buNone/>
              <a:defRPr lang="de-DE" sz="1000" dirty="0">
                <a:solidFill>
                  <a:schemeClr val="tx1"/>
                </a:solidFill>
                <a:latin typeface="Roboto Condensed" panose="02000000000000000000" pitchFamily="2" charset="0"/>
                <a:ea typeface="Roboto Condensed" panose="02000000000000000000" pitchFamily="2" charset="0"/>
                <a:cs typeface="Roboto Condensed" panose="02000000000000000000" pitchFamily="2" charset="0"/>
              </a:defRPr>
            </a:lvl1pPr>
          </a:lstStyle>
          <a:p>
            <a:r>
              <a:rPr lang="de-DE" dirty="0"/>
              <a:t>Titel der Veranstaltung</a:t>
            </a:r>
          </a:p>
        </p:txBody>
      </p:sp>
      <p:sp>
        <p:nvSpPr>
          <p:cNvPr id="6" name="Textplatzhalter 24"/>
          <p:cNvSpPr txBox="1">
            <a:spLocks/>
          </p:cNvSpPr>
          <p:nvPr userDrawn="1"/>
        </p:nvSpPr>
        <p:spPr>
          <a:xfrm>
            <a:off x="8234363" y="4884574"/>
            <a:ext cx="453230" cy="154205"/>
          </a:xfrm>
          <a:prstGeom prst="rect">
            <a:avLst/>
          </a:prstGeom>
        </p:spPr>
        <p:txBody>
          <a:bodyPr lIns="0" tIns="0" rIns="0" bIns="0">
            <a:noAutofit/>
          </a:bodyPr>
          <a:lstStyle>
            <a:lvl1pPr marL="0" marR="0" indent="0" algn="r" defTabSz="914400" rtl="0" eaLnBrk="1" fontAlgn="auto" latinLnBrk="0" hangingPunct="1">
              <a:lnSpc>
                <a:spcPct val="100000"/>
              </a:lnSpc>
              <a:spcBef>
                <a:spcPct val="20000"/>
              </a:spcBef>
              <a:spcAft>
                <a:spcPts val="0"/>
              </a:spcAft>
              <a:buClrTx/>
              <a:buSzTx/>
              <a:buFontTx/>
              <a:buNone/>
              <a:tabLst/>
              <a:defRPr lang="de-DE" sz="1000" kern="1200" baseline="0" dirty="0">
                <a:solidFill>
                  <a:schemeClr val="tx2"/>
                </a:solidFill>
                <a:latin typeface="Roboto Condensed" panose="02000000000000000000" pitchFamily="2" charset="0"/>
                <a:ea typeface="Roboto Condensed" panose="02000000000000000000" pitchFamily="2" charset="0"/>
                <a:cs typeface="Roboto Condensed" panose="02000000000000000000" pitchFamily="2" charset="0"/>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defRPr/>
            </a:pPr>
            <a:fld id="{822FCD78-D96D-4F80-9AD7-6954839C45E1}" type="slidenum">
              <a:rPr lang="de-DE" smtClean="0">
                <a:solidFill>
                  <a:srgbClr val="002F5D"/>
                </a:solidFill>
                <a:latin typeface="Roboto Condensed" pitchFamily="2" charset="0"/>
                <a:ea typeface="Roboto Condensed" pitchFamily="2" charset="0"/>
              </a:rPr>
              <a:pPr>
                <a:defRPr/>
              </a:pPr>
              <a:t>‹Nr.›</a:t>
            </a:fld>
            <a:endParaRPr lang="de-DE" dirty="0">
              <a:solidFill>
                <a:srgbClr val="002F5D"/>
              </a:solidFill>
              <a:latin typeface="Roboto Condensed" pitchFamily="2" charset="0"/>
              <a:ea typeface="Roboto Condensed" pitchFamily="2" charset="0"/>
            </a:endParaRPr>
          </a:p>
        </p:txBody>
      </p:sp>
      <p:sp>
        <p:nvSpPr>
          <p:cNvPr id="8" name="Rechteck 7"/>
          <p:cNvSpPr/>
          <p:nvPr userDrawn="1"/>
        </p:nvSpPr>
        <p:spPr>
          <a:xfrm flipV="1">
            <a:off x="-1" y="4500000"/>
            <a:ext cx="4590000" cy="39600"/>
          </a:xfrm>
          <a:prstGeom prst="rect">
            <a:avLst/>
          </a:prstGeom>
          <a:solidFill>
            <a:schemeClr val="tx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10" name="Grafik 9"/>
          <p:cNvPicPr preferRelativeResize="0">
            <a:picLocks/>
          </p:cNvPicPr>
          <p:nvPr userDrawn="1"/>
        </p:nvPicPr>
        <p:blipFill>
          <a:blip r:embed="rId2" cstate="print">
            <a:extLst>
              <a:ext uri="{28A0092B-C50C-407E-A947-70E740481C1C}">
                <a14:useLocalDpi xmlns:a14="http://schemas.microsoft.com/office/drawing/2010/main" val="0"/>
              </a:ext>
            </a:extLst>
          </a:blip>
          <a:stretch>
            <a:fillRect/>
          </a:stretch>
        </p:blipFill>
        <p:spPr>
          <a:xfrm>
            <a:off x="4574382" y="4500000"/>
            <a:ext cx="4572000" cy="39600"/>
          </a:xfrm>
          <a:prstGeom prst="rect">
            <a:avLst/>
          </a:prstGeom>
        </p:spPr>
      </p:pic>
      <p:sp>
        <p:nvSpPr>
          <p:cNvPr id="7" name="Textplatzhalter 24">
            <a:extLst>
              <a:ext uri="{FF2B5EF4-FFF2-40B4-BE49-F238E27FC236}">
                <a16:creationId xmlns:a16="http://schemas.microsoft.com/office/drawing/2014/main" id="{7F43C94D-9979-47C0-B4BE-2FC43A65CA74}"/>
              </a:ext>
            </a:extLst>
          </p:cNvPr>
          <p:cNvSpPr>
            <a:spLocks noGrp="1"/>
          </p:cNvSpPr>
          <p:nvPr>
            <p:ph type="body" sz="quarter" idx="12" hasCustomPrompt="1"/>
          </p:nvPr>
        </p:nvSpPr>
        <p:spPr>
          <a:xfrm>
            <a:off x="2999579" y="4888263"/>
            <a:ext cx="5234783" cy="164805"/>
          </a:xfrm>
        </p:spPr>
        <p:txBody>
          <a:bodyPr>
            <a:noAutofit/>
          </a:bodyPr>
          <a:lstStyle>
            <a:lvl1pPr marL="0" indent="0" algn="r">
              <a:buFontTx/>
              <a:buNone/>
              <a:defRPr lang="de-DE" sz="1000" i="1" dirty="0">
                <a:solidFill>
                  <a:schemeClr val="tx1"/>
                </a:solidFill>
                <a:latin typeface="Roboto Condensed" panose="02000000000000000000" pitchFamily="2" charset="0"/>
                <a:ea typeface="Roboto Condensed" panose="02000000000000000000" pitchFamily="2" charset="0"/>
                <a:cs typeface="Roboto Condensed" panose="02000000000000000000" pitchFamily="2" charset="0"/>
              </a:defRPr>
            </a:lvl1pPr>
          </a:lstStyle>
          <a:p>
            <a:r>
              <a:rPr lang="de-DE" dirty="0"/>
              <a:t>Prof. Dr. Mustermann | Datum</a:t>
            </a:r>
          </a:p>
        </p:txBody>
      </p:sp>
      <p:sp>
        <p:nvSpPr>
          <p:cNvPr id="12" name="Inhaltsplatzhalter 3">
            <a:extLst>
              <a:ext uri="{FF2B5EF4-FFF2-40B4-BE49-F238E27FC236}">
                <a16:creationId xmlns:a16="http://schemas.microsoft.com/office/drawing/2014/main" id="{B87AC671-D060-4A57-A554-255C900A9AA8}"/>
              </a:ext>
            </a:extLst>
          </p:cNvPr>
          <p:cNvSpPr>
            <a:spLocks noGrp="1"/>
          </p:cNvSpPr>
          <p:nvPr>
            <p:ph sz="half" idx="2"/>
          </p:nvPr>
        </p:nvSpPr>
        <p:spPr>
          <a:xfrm>
            <a:off x="452438" y="447675"/>
            <a:ext cx="8239125" cy="3600451"/>
          </a:xfrm>
        </p:spPr>
        <p:txBody>
          <a:bodyPr/>
          <a:lstStyle>
            <a:lvl1pPr eaLnBrk="1" latinLnBrk="0" hangingPunct="1">
              <a:defRPr sz="2200"/>
            </a:lvl1pPr>
            <a:lvl2pPr marL="432000" indent="-216000" eaLnBrk="1" latinLnBrk="0" hangingPunct="1">
              <a:buFont typeface="Arial" pitchFamily="34" charset="0"/>
              <a:buChar char="•"/>
              <a:defRPr sz="2000"/>
            </a:lvl2pPr>
            <a:lvl3pPr marL="684000" indent="-216000" eaLnBrk="1" latinLnBrk="0" hangingPunct="1">
              <a:buFont typeface="Arial" pitchFamily="34" charset="0"/>
              <a:buChar char="•"/>
              <a:defRPr sz="1800"/>
            </a:lvl3pPr>
            <a:lvl4pPr>
              <a:defRPr sz="1600"/>
            </a:lvl4pPr>
            <a:lvl5pPr>
              <a:defRPr sz="1600"/>
            </a:lvl5pPr>
            <a:lvl6pPr>
              <a:defRPr sz="1600"/>
            </a:lvl6pPr>
            <a:lvl7pPr>
              <a:defRPr sz="1600"/>
            </a:lvl7pPr>
            <a:lvl8pPr>
              <a:defRPr sz="1600"/>
            </a:lvl8pPr>
            <a:lvl9pPr>
              <a:defRPr sz="1600"/>
            </a:lvl9pPr>
            <a:extLst/>
          </a:lstStyle>
          <a:p>
            <a:pPr lvl="0" eaLnBrk="1" latinLnBrk="0" hangingPunct="1"/>
            <a:r>
              <a:rPr lang="de-DE" dirty="0"/>
              <a:t>Textmasterformat bearbeiten</a:t>
            </a:r>
          </a:p>
          <a:p>
            <a:pPr lvl="1" eaLnBrk="1" latinLnBrk="0" hangingPunct="1"/>
            <a:r>
              <a:rPr lang="de-DE" dirty="0"/>
              <a:t>Zweite Ebene</a:t>
            </a:r>
          </a:p>
          <a:p>
            <a:pPr lvl="2" eaLnBrk="1" latinLnBrk="0" hangingPunct="1"/>
            <a:r>
              <a:rPr lang="de-DE" dirty="0"/>
              <a:t>Dritte Ebene</a:t>
            </a:r>
          </a:p>
        </p:txBody>
      </p:sp>
    </p:spTree>
    <p:extLst>
      <p:ext uri="{BB962C8B-B14F-4D97-AF65-F5344CB8AC3E}">
        <p14:creationId xmlns:p14="http://schemas.microsoft.com/office/powerpoint/2010/main" val="2776908598"/>
      </p:ext>
    </p:extLst>
  </p:cSld>
  <p:clrMapOvr>
    <a:masterClrMapping/>
  </p:clrMapOvr>
  <p:extLst>
    <p:ext uri="{DCECCB84-F9BA-43D5-87BE-67443E8EF086}">
      <p15:sldGuideLst xmlns:p15="http://schemas.microsoft.com/office/powerpoint/2012/main">
        <p15:guide id="23" orient="horz" pos="282">
          <p15:clr>
            <a:srgbClr val="FBAE40"/>
          </p15:clr>
        </p15:guide>
        <p15:guide id="24" orient="horz" pos="3150">
          <p15:clr>
            <a:srgbClr val="FBAE40"/>
          </p15:clr>
        </p15:guide>
        <p15:guide id="25" orient="horz" pos="690">
          <p15:clr>
            <a:srgbClr val="FBAE40"/>
          </p15:clr>
        </p15:guide>
        <p15:guide id="26" orient="horz" pos="894">
          <p15:clr>
            <a:srgbClr val="FBAE40"/>
          </p15:clr>
        </p15:guide>
        <p15:guide id="27" orient="horz" pos="2550">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Schlussfolie">
    <p:spTree>
      <p:nvGrpSpPr>
        <p:cNvPr id="1" name=""/>
        <p:cNvGrpSpPr/>
        <p:nvPr/>
      </p:nvGrpSpPr>
      <p:grpSpPr>
        <a:xfrm>
          <a:off x="0" y="0"/>
          <a:ext cx="0" cy="0"/>
          <a:chOff x="0" y="0"/>
          <a:chExt cx="0" cy="0"/>
        </a:xfrm>
      </p:grpSpPr>
      <p:sp>
        <p:nvSpPr>
          <p:cNvPr id="11" name="Inhaltsplatzhalter 10">
            <a:extLst>
              <a:ext uri="{FF2B5EF4-FFF2-40B4-BE49-F238E27FC236}">
                <a16:creationId xmlns:a16="http://schemas.microsoft.com/office/drawing/2014/main" id="{81B82292-8AF2-4EE1-90BD-12581586030A}"/>
              </a:ext>
            </a:extLst>
          </p:cNvPr>
          <p:cNvSpPr>
            <a:spLocks noGrp="1"/>
          </p:cNvSpPr>
          <p:nvPr>
            <p:ph sz="quarter" idx="11" hasCustomPrompt="1"/>
          </p:nvPr>
        </p:nvSpPr>
        <p:spPr>
          <a:xfrm>
            <a:off x="468313" y="3943350"/>
            <a:ext cx="8207375" cy="447675"/>
          </a:xfrm>
          <a:prstGeom prst="rect">
            <a:avLst/>
          </a:prstGeom>
        </p:spPr>
        <p:txBody>
          <a:bodyPr lIns="0" tIns="0" rIns="0" bIns="0" anchor="ctr"/>
          <a:lstStyle>
            <a:lvl1pPr algn="r">
              <a:defRPr sz="3200" b="0">
                <a:latin typeface="+mj-lt"/>
              </a:defRPr>
            </a:lvl1pPr>
          </a:lstStyle>
          <a:p>
            <a:pPr lvl="0"/>
            <a:r>
              <a:rPr lang="de-DE" dirty="0"/>
              <a:t>Vielen Dank für Ihre Aufmerksamkeit!</a:t>
            </a:r>
          </a:p>
        </p:txBody>
      </p:sp>
      <p:sp>
        <p:nvSpPr>
          <p:cNvPr id="12" name="Textplatzhalter 6">
            <a:extLst>
              <a:ext uri="{FF2B5EF4-FFF2-40B4-BE49-F238E27FC236}">
                <a16:creationId xmlns:a16="http://schemas.microsoft.com/office/drawing/2014/main" id="{7121927E-5D27-4DA4-91BE-50EAE7ABB61F}"/>
              </a:ext>
            </a:extLst>
          </p:cNvPr>
          <p:cNvSpPr>
            <a:spLocks noGrp="1"/>
          </p:cNvSpPr>
          <p:nvPr>
            <p:ph type="body" sz="quarter" idx="12" hasCustomPrompt="1"/>
          </p:nvPr>
        </p:nvSpPr>
        <p:spPr>
          <a:xfrm>
            <a:off x="458788" y="4410312"/>
            <a:ext cx="8207374" cy="350838"/>
          </a:xfrm>
          <a:prstGeom prst="rect">
            <a:avLst/>
          </a:prstGeom>
        </p:spPr>
        <p:txBody>
          <a:bodyPr lIns="0" tIns="0" rIns="0" bIns="0" anchor="b"/>
          <a:lstStyle>
            <a:lvl1pPr algn="r">
              <a:defRPr sz="2200" i="0" spc="0" baseline="0"/>
            </a:lvl1pPr>
          </a:lstStyle>
          <a:p>
            <a:pPr lvl="0"/>
            <a:r>
              <a:rPr lang="de-DE" dirty="0"/>
              <a:t>Prof. Dr. Mustermann</a:t>
            </a:r>
          </a:p>
        </p:txBody>
      </p:sp>
    </p:spTree>
    <p:extLst>
      <p:ext uri="{BB962C8B-B14F-4D97-AF65-F5344CB8AC3E}">
        <p14:creationId xmlns:p14="http://schemas.microsoft.com/office/powerpoint/2010/main" val="279629236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elseite">
    <p:spTree>
      <p:nvGrpSpPr>
        <p:cNvPr id="1" name=""/>
        <p:cNvGrpSpPr/>
        <p:nvPr/>
      </p:nvGrpSpPr>
      <p:grpSpPr>
        <a:xfrm>
          <a:off x="0" y="0"/>
          <a:ext cx="0" cy="0"/>
          <a:chOff x="0" y="0"/>
          <a:chExt cx="0" cy="0"/>
        </a:xfrm>
      </p:grpSpPr>
      <p:sp>
        <p:nvSpPr>
          <p:cNvPr id="8" name="Rechteck 7"/>
          <p:cNvSpPr/>
          <p:nvPr userDrawn="1"/>
        </p:nvSpPr>
        <p:spPr>
          <a:xfrm flipV="1">
            <a:off x="-1" y="4500000"/>
            <a:ext cx="4590000" cy="39600"/>
          </a:xfrm>
          <a:prstGeom prst="rect">
            <a:avLst/>
          </a:prstGeom>
          <a:solidFill>
            <a:schemeClr val="tx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10" name="Grafik 9"/>
          <p:cNvPicPr preferRelativeResize="0">
            <a:picLocks/>
          </p:cNvPicPr>
          <p:nvPr userDrawn="1"/>
        </p:nvPicPr>
        <p:blipFill>
          <a:blip r:embed="rId2" cstate="print">
            <a:extLst>
              <a:ext uri="{28A0092B-C50C-407E-A947-70E740481C1C}">
                <a14:useLocalDpi xmlns:a14="http://schemas.microsoft.com/office/drawing/2010/main" val="0"/>
              </a:ext>
            </a:extLst>
          </a:blip>
          <a:stretch>
            <a:fillRect/>
          </a:stretch>
        </p:blipFill>
        <p:spPr>
          <a:xfrm>
            <a:off x="4574382" y="4500000"/>
            <a:ext cx="4572000" cy="39600"/>
          </a:xfrm>
          <a:prstGeom prst="rect">
            <a:avLst/>
          </a:prstGeom>
        </p:spPr>
      </p:pic>
    </p:spTree>
    <p:extLst>
      <p:ext uri="{BB962C8B-B14F-4D97-AF65-F5344CB8AC3E}">
        <p14:creationId xmlns:p14="http://schemas.microsoft.com/office/powerpoint/2010/main" val="4278428870"/>
      </p:ext>
    </p:extLst>
  </p:cSld>
  <p:clrMapOvr>
    <a:masterClrMapping/>
  </p:clrMapOvr>
  <p:extLst>
    <p:ext uri="{DCECCB84-F9BA-43D5-87BE-67443E8EF086}">
      <p15:sldGuideLst xmlns:p15="http://schemas.microsoft.com/office/powerpoint/2012/main">
        <p15:guide id="7" pos="3746">
          <p15:clr>
            <a:srgbClr val="FBAE40"/>
          </p15:clr>
        </p15:guide>
        <p15:guide id="21" orient="horz" pos="2550">
          <p15:clr>
            <a:srgbClr val="FBAE40"/>
          </p15:clr>
        </p15:guide>
        <p15:guide id="23" orient="horz" pos="894">
          <p15:clr>
            <a:srgbClr val="FBAE40"/>
          </p15:clr>
        </p15:guide>
        <p15:guide id="24" orient="horz" pos="282">
          <p15:clr>
            <a:srgbClr val="FBAE40"/>
          </p15:clr>
        </p15:guide>
        <p15:guide id="25" orient="horz" pos="690">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Inhaltsseite">
    <p:spTree>
      <p:nvGrpSpPr>
        <p:cNvPr id="1" name=""/>
        <p:cNvGrpSpPr/>
        <p:nvPr/>
      </p:nvGrpSpPr>
      <p:grpSpPr>
        <a:xfrm>
          <a:off x="0" y="0"/>
          <a:ext cx="0" cy="0"/>
          <a:chOff x="0" y="0"/>
          <a:chExt cx="0" cy="0"/>
        </a:xfrm>
      </p:grpSpPr>
      <p:sp>
        <p:nvSpPr>
          <p:cNvPr id="9" name="Textplatzhalter 24"/>
          <p:cNvSpPr>
            <a:spLocks noGrp="1"/>
          </p:cNvSpPr>
          <p:nvPr>
            <p:ph type="body" sz="quarter" idx="11" hasCustomPrompt="1"/>
          </p:nvPr>
        </p:nvSpPr>
        <p:spPr>
          <a:xfrm>
            <a:off x="2999580" y="4719770"/>
            <a:ext cx="5688013" cy="144000"/>
          </a:xfrm>
        </p:spPr>
        <p:txBody>
          <a:bodyPr>
            <a:noAutofit/>
          </a:bodyPr>
          <a:lstStyle>
            <a:lvl1pPr marL="0" indent="0" algn="r">
              <a:buFontTx/>
              <a:buNone/>
              <a:defRPr lang="de-DE" sz="1000" dirty="0">
                <a:solidFill>
                  <a:schemeClr val="tx1"/>
                </a:solidFill>
                <a:latin typeface="Roboto Condensed" panose="02000000000000000000" pitchFamily="2" charset="0"/>
                <a:ea typeface="Roboto Condensed" panose="02000000000000000000" pitchFamily="2" charset="0"/>
                <a:cs typeface="Roboto Condensed" panose="02000000000000000000" pitchFamily="2" charset="0"/>
              </a:defRPr>
            </a:lvl1pPr>
          </a:lstStyle>
          <a:p>
            <a:r>
              <a:rPr lang="de-DE" dirty="0"/>
              <a:t>Name des Referenten, Funktion</a:t>
            </a:r>
          </a:p>
        </p:txBody>
      </p:sp>
      <p:sp>
        <p:nvSpPr>
          <p:cNvPr id="6" name="Textplatzhalter 24"/>
          <p:cNvSpPr txBox="1">
            <a:spLocks/>
          </p:cNvSpPr>
          <p:nvPr userDrawn="1"/>
        </p:nvSpPr>
        <p:spPr>
          <a:xfrm>
            <a:off x="3521641" y="4884574"/>
            <a:ext cx="5165952" cy="154205"/>
          </a:xfrm>
          <a:prstGeom prst="rect">
            <a:avLst/>
          </a:prstGeom>
        </p:spPr>
        <p:txBody>
          <a:bodyPr lIns="0" tIns="0" rIns="0" bIns="0">
            <a:noAutofit/>
          </a:bodyPr>
          <a:lstStyle>
            <a:lvl1pPr marL="0" marR="0" indent="0" algn="r" defTabSz="914400" rtl="0" eaLnBrk="1" fontAlgn="auto" latinLnBrk="0" hangingPunct="1">
              <a:lnSpc>
                <a:spcPct val="100000"/>
              </a:lnSpc>
              <a:spcBef>
                <a:spcPct val="20000"/>
              </a:spcBef>
              <a:spcAft>
                <a:spcPts val="0"/>
              </a:spcAft>
              <a:buClrTx/>
              <a:buSzTx/>
              <a:buFontTx/>
              <a:buNone/>
              <a:tabLst/>
              <a:defRPr lang="de-DE" sz="1000" kern="1200" baseline="0" dirty="0">
                <a:solidFill>
                  <a:schemeClr val="tx2"/>
                </a:solidFill>
                <a:latin typeface="Roboto Condensed" panose="02000000000000000000" pitchFamily="2" charset="0"/>
                <a:ea typeface="Roboto Condensed" panose="02000000000000000000" pitchFamily="2" charset="0"/>
                <a:cs typeface="Roboto Condensed" panose="02000000000000000000" pitchFamily="2" charset="0"/>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defRPr/>
            </a:pPr>
            <a:fld id="{822FCD78-D96D-4F80-9AD7-6954839C45E1}" type="slidenum">
              <a:rPr lang="de-DE" smtClean="0">
                <a:solidFill>
                  <a:srgbClr val="002F5D"/>
                </a:solidFill>
                <a:latin typeface="Roboto Condensed" pitchFamily="2" charset="0"/>
                <a:ea typeface="Roboto Condensed" pitchFamily="2" charset="0"/>
              </a:rPr>
              <a:pPr>
                <a:defRPr/>
              </a:pPr>
              <a:t>‹Nr.›</a:t>
            </a:fld>
            <a:endParaRPr lang="de-DE" dirty="0">
              <a:solidFill>
                <a:srgbClr val="002F5D"/>
              </a:solidFill>
              <a:latin typeface="Roboto Condensed" pitchFamily="2" charset="0"/>
              <a:ea typeface="Roboto Condensed" pitchFamily="2" charset="0"/>
            </a:endParaRPr>
          </a:p>
        </p:txBody>
      </p:sp>
      <p:sp>
        <p:nvSpPr>
          <p:cNvPr id="8" name="Rechteck 7"/>
          <p:cNvSpPr/>
          <p:nvPr userDrawn="1"/>
        </p:nvSpPr>
        <p:spPr>
          <a:xfrm flipV="1">
            <a:off x="-1" y="4500000"/>
            <a:ext cx="4590000" cy="39600"/>
          </a:xfrm>
          <a:prstGeom prst="rect">
            <a:avLst/>
          </a:prstGeom>
          <a:solidFill>
            <a:schemeClr val="tx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10" name="Grafik 9"/>
          <p:cNvPicPr preferRelativeResize="0">
            <a:picLocks/>
          </p:cNvPicPr>
          <p:nvPr userDrawn="1"/>
        </p:nvPicPr>
        <p:blipFill>
          <a:blip r:embed="rId2" cstate="print">
            <a:extLst>
              <a:ext uri="{28A0092B-C50C-407E-A947-70E740481C1C}">
                <a14:useLocalDpi xmlns:a14="http://schemas.microsoft.com/office/drawing/2010/main" val="0"/>
              </a:ext>
            </a:extLst>
          </a:blip>
          <a:stretch>
            <a:fillRect/>
          </a:stretch>
        </p:blipFill>
        <p:spPr>
          <a:xfrm>
            <a:off x="4574382" y="4500000"/>
            <a:ext cx="4572000" cy="39600"/>
          </a:xfrm>
          <a:prstGeom prst="rect">
            <a:avLst/>
          </a:prstGeom>
        </p:spPr>
      </p:pic>
    </p:spTree>
    <p:extLst>
      <p:ext uri="{BB962C8B-B14F-4D97-AF65-F5344CB8AC3E}">
        <p14:creationId xmlns:p14="http://schemas.microsoft.com/office/powerpoint/2010/main" val="1688967865"/>
      </p:ext>
    </p:extLst>
  </p:cSld>
  <p:clrMapOvr>
    <a:masterClrMapping/>
  </p:clrMapOvr>
  <p:extLst>
    <p:ext uri="{DCECCB84-F9BA-43D5-87BE-67443E8EF086}">
      <p15:sldGuideLst xmlns:p15="http://schemas.microsoft.com/office/powerpoint/2012/main">
        <p15:guide id="23" orient="horz" pos="282">
          <p15:clr>
            <a:srgbClr val="FBAE40"/>
          </p15:clr>
        </p15:guide>
        <p15:guide id="24" orient="horz" pos="2550">
          <p15:clr>
            <a:srgbClr val="FBAE40"/>
          </p15:clr>
        </p15:guide>
        <p15:guide id="25" orient="horz" pos="690">
          <p15:clr>
            <a:srgbClr val="FBAE40"/>
          </p15:clr>
        </p15:guide>
        <p15:guide id="26" orient="horz" pos="894">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Sonderseite für große Grafiken">
    <p:spTree>
      <p:nvGrpSpPr>
        <p:cNvPr id="1" name=""/>
        <p:cNvGrpSpPr/>
        <p:nvPr/>
      </p:nvGrpSpPr>
      <p:grpSpPr>
        <a:xfrm>
          <a:off x="0" y="0"/>
          <a:ext cx="0" cy="0"/>
          <a:chOff x="0" y="0"/>
          <a:chExt cx="0" cy="0"/>
        </a:xfrm>
      </p:grpSpPr>
      <p:sp>
        <p:nvSpPr>
          <p:cNvPr id="2" name="Rechteck 1"/>
          <p:cNvSpPr/>
          <p:nvPr userDrawn="1"/>
        </p:nvSpPr>
        <p:spPr>
          <a:xfrm>
            <a:off x="0" y="4312920"/>
            <a:ext cx="9144000" cy="8915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5" name="Picture 2"/>
          <p:cNvPicPr>
            <a:picLocks noChangeAspect="1" noChangeArrowheads="1"/>
          </p:cNvPicPr>
          <p:nvPr userDrawn="1"/>
        </p:nvPicPr>
        <p:blipFill>
          <a:blip r:embed="rId2" cstate="print">
            <a:extLst>
              <a:ext uri="{28A0092B-C50C-407E-A947-70E740481C1C}">
                <a14:useLocalDpi xmlns:a14="http://schemas.microsoft.com/office/drawing/2010/main" val="0"/>
              </a:ext>
            </a:extLst>
          </a:blip>
          <a:stretch>
            <a:fillRect/>
          </a:stretch>
        </p:blipFill>
        <p:spPr bwMode="auto">
          <a:xfrm>
            <a:off x="403822" y="4644000"/>
            <a:ext cx="1045904" cy="360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17315788"/>
      </p:ext>
    </p:extLst>
  </p:cSld>
  <p:clrMapOvr>
    <a:masterClrMapping/>
  </p:clrMapOvr>
  <p:extLst>
    <p:ext uri="{DCECCB84-F9BA-43D5-87BE-67443E8EF086}">
      <p15:sldGuideLst xmlns:p15="http://schemas.microsoft.com/office/powerpoint/2012/main">
        <p15:guide id="1" orient="horz" pos="282">
          <p15:clr>
            <a:srgbClr val="FBAE40"/>
          </p15:clr>
        </p15:guide>
        <p15:guide id="21" orient="horz" pos="2641">
          <p15:clr>
            <a:srgbClr val="FBAE40"/>
          </p15:clr>
        </p15:guide>
        <p15:guide id="22" orient="horz" pos="690">
          <p15:clr>
            <a:srgbClr val="FBAE40"/>
          </p15:clr>
        </p15:guide>
        <p15:guide id="23" orient="horz" pos="894">
          <p15:clr>
            <a:srgbClr val="FBAE40"/>
          </p15:clr>
        </p15:guide>
      </p15:sldGuideLst>
    </p:ext>
  </p:extLst>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 Id="rId4" Type="http://schemas.openxmlformats.org/officeDocument/2006/relationships/image" Target="../media/image2.png"/></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3.xml"/><Relationship Id="rId1" Type="http://schemas.openxmlformats.org/officeDocument/2006/relationships/slideLayout" Target="../slideLayouts/slideLayout2.xml"/><Relationship Id="rId4" Type="http://schemas.openxmlformats.org/officeDocument/2006/relationships/image" Target="../media/image3.png"/></Relationships>
</file>

<file path=ppt/slideMasters/_rels/slideMaster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3.xml"/><Relationship Id="rId1" Type="http://schemas.openxmlformats.org/officeDocument/2006/relationships/slideLayout" Target="../slideLayouts/slideLayout4.xml"/><Relationship Id="rId4" Type="http://schemas.openxmlformats.org/officeDocument/2006/relationships/image" Target="../media/image2.png"/></Relationships>
</file>

<file path=ppt/slideMasters/_rels/slideMaster4.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slideLayout" Target="../slideLayouts/slideLayout6.xml"/><Relationship Id="rId1" Type="http://schemas.openxmlformats.org/officeDocument/2006/relationships/slideLayout" Target="../slideLayouts/slideLayout5.xml"/><Relationship Id="rId5" Type="http://schemas.openxmlformats.org/officeDocument/2006/relationships/image" Target="../media/image3.png"/><Relationship Id="rId4" Type="http://schemas.openxmlformats.org/officeDocument/2006/relationships/theme" Target="../theme/theme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2" name="Rechteck 21">
            <a:extLst>
              <a:ext uri="{FF2B5EF4-FFF2-40B4-BE49-F238E27FC236}">
                <a16:creationId xmlns:a16="http://schemas.microsoft.com/office/drawing/2014/main" id="{0668A02D-DFF2-42B1-B020-E80114A2C164}"/>
              </a:ext>
            </a:extLst>
          </p:cNvPr>
          <p:cNvSpPr/>
          <p:nvPr userDrawn="1"/>
        </p:nvSpPr>
        <p:spPr>
          <a:xfrm>
            <a:off x="-1" y="3001788"/>
            <a:ext cx="9144000" cy="2141712"/>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3" name="Rechteck 22">
            <a:extLst>
              <a:ext uri="{FF2B5EF4-FFF2-40B4-BE49-F238E27FC236}">
                <a16:creationId xmlns:a16="http://schemas.microsoft.com/office/drawing/2014/main" id="{99A307A5-F3BD-449F-A720-99606ECBF1AE}"/>
              </a:ext>
            </a:extLst>
          </p:cNvPr>
          <p:cNvSpPr/>
          <p:nvPr userDrawn="1"/>
        </p:nvSpPr>
        <p:spPr>
          <a:xfrm flipV="1">
            <a:off x="-1" y="2970213"/>
            <a:ext cx="4590000" cy="79200"/>
          </a:xfrm>
          <a:prstGeom prst="rect">
            <a:avLst/>
          </a:prstGeom>
          <a:solidFill>
            <a:schemeClr val="tx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24" name="Grafik 23">
            <a:extLst>
              <a:ext uri="{FF2B5EF4-FFF2-40B4-BE49-F238E27FC236}">
                <a16:creationId xmlns:a16="http://schemas.microsoft.com/office/drawing/2014/main" id="{E0A91951-814D-4494-BDFC-29391A6A7ED9}"/>
              </a:ext>
            </a:extLst>
          </p:cNvPr>
          <p:cNvPicPr preferRelativeResize="0">
            <a:picLocks/>
          </p:cNvPicPr>
          <p:nvPr userDrawn="1"/>
        </p:nvPicPr>
        <p:blipFill>
          <a:blip r:embed="rId3" cstate="print">
            <a:extLst>
              <a:ext uri="{28A0092B-C50C-407E-A947-70E740481C1C}">
                <a14:useLocalDpi xmlns:a14="http://schemas.microsoft.com/office/drawing/2010/main" val="0"/>
              </a:ext>
            </a:extLst>
          </a:blip>
          <a:stretch>
            <a:fillRect/>
          </a:stretch>
        </p:blipFill>
        <p:spPr>
          <a:xfrm>
            <a:off x="4574382" y="2970213"/>
            <a:ext cx="4572000" cy="79200"/>
          </a:xfrm>
          <a:prstGeom prst="rect">
            <a:avLst/>
          </a:prstGeom>
        </p:spPr>
      </p:pic>
      <p:pic>
        <p:nvPicPr>
          <p:cNvPr id="25" name="Picture 2">
            <a:extLst>
              <a:ext uri="{FF2B5EF4-FFF2-40B4-BE49-F238E27FC236}">
                <a16:creationId xmlns:a16="http://schemas.microsoft.com/office/drawing/2014/main" id="{A5BE7D61-1263-4ED2-9CBA-3F828FF44558}"/>
              </a:ext>
            </a:extLst>
          </p:cNvPr>
          <p:cNvPicPr>
            <a:picLocks noChangeAspect="1" noChangeArrowheads="1"/>
          </p:cNvPicPr>
          <p:nvPr userDrawn="1"/>
        </p:nvPicPr>
        <p:blipFill>
          <a:blip r:embed="rId4" cstate="print">
            <a:extLst>
              <a:ext uri="{28A0092B-C50C-407E-A947-70E740481C1C}">
                <a14:useLocalDpi xmlns:a14="http://schemas.microsoft.com/office/drawing/2010/main" val="0"/>
              </a:ext>
            </a:extLst>
          </a:blip>
          <a:stretch>
            <a:fillRect/>
          </a:stretch>
        </p:blipFill>
        <p:spPr bwMode="auto">
          <a:xfrm>
            <a:off x="394297" y="447675"/>
            <a:ext cx="1568856" cy="540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78866805"/>
      </p:ext>
    </p:extLst>
  </p:cSld>
  <p:clrMap bg1="lt1" tx1="dk1" bg2="lt2" tx2="dk2" accent1="accent1" accent2="accent2" accent3="accent3" accent4="accent4" accent5="accent5" accent6="accent6" hlink="hlink" folHlink="folHlink"/>
  <p:sldLayoutIdLst>
    <p:sldLayoutId id="2147483663" r:id="rId1"/>
  </p:sldLayoutIdLst>
  <p:hf hdr="0"/>
  <p:txStyles>
    <p:titleStyle>
      <a:lvl1pPr algn="l" defTabSz="914400" rtl="0" eaLnBrk="1" latinLnBrk="0" hangingPunct="1">
        <a:spcBef>
          <a:spcPct val="0"/>
        </a:spcBef>
        <a:buNone/>
        <a:defRPr sz="1800" kern="1200" spc="20" baseline="0">
          <a:solidFill>
            <a:schemeClr val="tx1"/>
          </a:solidFill>
          <a:latin typeface="+mj-lt"/>
          <a:ea typeface="+mj-ea"/>
          <a:cs typeface="+mj-cs"/>
        </a:defRPr>
      </a:lvl1pPr>
    </p:titleStyle>
    <p:bodyStyle>
      <a:lvl1pPr marL="0" indent="0" algn="l" defTabSz="914400" rtl="0" eaLnBrk="1" latinLnBrk="0" hangingPunct="1">
        <a:spcBef>
          <a:spcPct val="20000"/>
        </a:spcBef>
        <a:buFontTx/>
        <a:buNone/>
        <a:defRPr sz="2200" kern="1200">
          <a:solidFill>
            <a:schemeClr val="tx1"/>
          </a:solidFill>
          <a:latin typeface="Roboto Condensed" pitchFamily="2" charset="0"/>
          <a:ea typeface="Roboto Condensed" pitchFamily="2" charset="0"/>
          <a:cs typeface="+mn-cs"/>
        </a:defRPr>
      </a:lvl1pPr>
      <a:lvl2pPr marL="742950" indent="-285750" algn="l" defTabSz="914400" rtl="0" eaLnBrk="1" latinLnBrk="0" hangingPunct="1">
        <a:spcBef>
          <a:spcPct val="20000"/>
        </a:spcBef>
        <a:buClr>
          <a:schemeClr val="accent1"/>
        </a:buClr>
        <a:buFont typeface="Arial" panose="020B0604020202020204" pitchFamily="34" charset="0"/>
        <a:buChar char="•"/>
        <a:defRPr sz="1800" kern="1200">
          <a:solidFill>
            <a:schemeClr val="tx1"/>
          </a:solidFill>
          <a:latin typeface="Roboto Condensed" pitchFamily="2" charset="0"/>
          <a:ea typeface="Roboto Condensed" pitchFamily="2" charset="0"/>
          <a:cs typeface="+mn-cs"/>
        </a:defRPr>
      </a:lvl2pPr>
      <a:lvl3pPr marL="1143000" indent="-228600" algn="l" defTabSz="914400" rtl="0" eaLnBrk="1" latinLnBrk="0" hangingPunct="1">
        <a:spcBef>
          <a:spcPct val="20000"/>
        </a:spcBef>
        <a:buClr>
          <a:schemeClr val="accent3"/>
        </a:buClr>
        <a:buFont typeface="Arial" panose="020B0604020202020204" pitchFamily="34" charset="0"/>
        <a:buChar char="•"/>
        <a:defRPr sz="1400" kern="1200">
          <a:solidFill>
            <a:schemeClr val="tx1"/>
          </a:solidFill>
          <a:latin typeface="Roboto Condensed" pitchFamily="2" charset="0"/>
          <a:ea typeface="Roboto Condensed" pitchFamily="2" charset="0"/>
          <a:cs typeface="+mn-cs"/>
        </a:defRPr>
      </a:lvl3pPr>
      <a:lvl4pPr marL="1371600" indent="0" algn="l" defTabSz="914400" rtl="0" eaLnBrk="1" latinLnBrk="0" hangingPunct="1">
        <a:spcBef>
          <a:spcPct val="20000"/>
        </a:spcBef>
        <a:buFontTx/>
        <a:buNone/>
        <a:defRPr sz="1100" kern="1200">
          <a:solidFill>
            <a:schemeClr val="tx1"/>
          </a:solidFill>
          <a:latin typeface="Roboto Condensed" pitchFamily="2" charset="0"/>
          <a:ea typeface="Roboto Condensed" pitchFamily="2" charset="0"/>
          <a:cs typeface="+mn-cs"/>
        </a:defRPr>
      </a:lvl4pPr>
      <a:lvl5pPr marL="1828800" indent="0" algn="l" defTabSz="914400" rtl="0" eaLnBrk="1" latinLnBrk="0" hangingPunct="1">
        <a:spcBef>
          <a:spcPct val="20000"/>
        </a:spcBef>
        <a:buFont typeface="Arial" panose="020B0604020202020204" pitchFamily="34" charset="0"/>
        <a:buNone/>
        <a:defRPr sz="900" kern="1200">
          <a:solidFill>
            <a:schemeClr val="tx1"/>
          </a:solidFill>
          <a:latin typeface="Roboto Condensed" pitchFamily="2" charset="0"/>
          <a:ea typeface="Roboto Condensed" pitchFamily="2" charset="0"/>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2" pos="5465" userDrawn="1">
          <p15:clr>
            <a:srgbClr val="F26B43"/>
          </p15:clr>
        </p15:guide>
        <p15:guide id="3" pos="295" userDrawn="1">
          <p15:clr>
            <a:srgbClr val="F26B43"/>
          </p15:clr>
        </p15:guide>
        <p15:guide id="4" orient="horz" pos="2958" userDrawn="1">
          <p15:clr>
            <a:srgbClr val="F26B43"/>
          </p15:clr>
        </p15:guide>
        <p15:guide id="5" orient="horz" pos="282" userDrawn="1">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05978"/>
            <a:ext cx="8229600" cy="857250"/>
          </a:xfrm>
          <a:prstGeom prst="rect">
            <a:avLst/>
          </a:prstGeom>
        </p:spPr>
        <p:txBody>
          <a:bodyPr vert="horz" lIns="0" tIns="0" rIns="0" bIns="0" rtlCol="0" anchor="ctr">
            <a:normAutofit/>
          </a:bodyPr>
          <a:lstStyle/>
          <a:p>
            <a:r>
              <a:rPr lang="de-DE" dirty="0"/>
              <a:t>Titelmasterformat durch Klicken bearbeiten</a:t>
            </a:r>
          </a:p>
        </p:txBody>
      </p:sp>
      <p:sp>
        <p:nvSpPr>
          <p:cNvPr id="3" name="Textplatzhalter 2"/>
          <p:cNvSpPr>
            <a:spLocks noGrp="1"/>
          </p:cNvSpPr>
          <p:nvPr>
            <p:ph type="body" idx="1"/>
          </p:nvPr>
        </p:nvSpPr>
        <p:spPr>
          <a:xfrm>
            <a:off x="457200" y="1200151"/>
            <a:ext cx="8229600" cy="1875655"/>
          </a:xfrm>
          <a:prstGeom prst="rect">
            <a:avLst/>
          </a:prstGeom>
        </p:spPr>
        <p:txBody>
          <a:bodyPr vert="horz" lIns="0" tIns="0" rIns="0" bIns="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 mit Anführungszeichen«</a:t>
            </a:r>
          </a:p>
        </p:txBody>
      </p:sp>
      <p:sp>
        <p:nvSpPr>
          <p:cNvPr id="11" name="Rechteck 10"/>
          <p:cNvSpPr/>
          <p:nvPr userDrawn="1"/>
        </p:nvSpPr>
        <p:spPr>
          <a:xfrm>
            <a:off x="-1" y="4500000"/>
            <a:ext cx="9144000" cy="64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1026" name="Picture 2"/>
          <p:cNvPicPr>
            <a:picLocks noChangeAspect="1" noChangeArrowheads="1"/>
          </p:cNvPicPr>
          <p:nvPr userDrawn="1"/>
        </p:nvPicPr>
        <p:blipFill>
          <a:blip r:embed="rId4" cstate="print">
            <a:extLst>
              <a:ext uri="{28A0092B-C50C-407E-A947-70E740481C1C}">
                <a14:useLocalDpi xmlns:a14="http://schemas.microsoft.com/office/drawing/2010/main" val="0"/>
              </a:ext>
            </a:extLst>
          </a:blip>
          <a:stretch>
            <a:fillRect/>
          </a:stretch>
        </p:blipFill>
        <p:spPr bwMode="auto">
          <a:xfrm>
            <a:off x="403822" y="4644000"/>
            <a:ext cx="1045904" cy="360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84529709"/>
      </p:ext>
    </p:extLst>
  </p:cSld>
  <p:clrMap bg1="lt1" tx1="dk1" bg2="lt2" tx2="dk2" accent1="accent1" accent2="accent2" accent3="accent3" accent4="accent4" accent5="accent5" accent6="accent6" hlink="hlink" folHlink="folHlink"/>
  <p:sldLayoutIdLst>
    <p:sldLayoutId id="2147483650" r:id="rId1"/>
    <p:sldLayoutId id="2147483658" r:id="rId2"/>
  </p:sldLayoutIdLst>
  <p:hf hdr="0"/>
  <p:txStyles>
    <p:titleStyle>
      <a:lvl1pPr algn="l" defTabSz="914400" rtl="0" eaLnBrk="1" latinLnBrk="0" hangingPunct="1">
        <a:spcBef>
          <a:spcPct val="0"/>
        </a:spcBef>
        <a:buNone/>
        <a:defRPr sz="1800" kern="1200" spc="20" baseline="0">
          <a:solidFill>
            <a:schemeClr val="tx1"/>
          </a:solidFill>
          <a:latin typeface="+mj-lt"/>
          <a:ea typeface="+mj-ea"/>
          <a:cs typeface="+mj-cs"/>
        </a:defRPr>
      </a:lvl1pPr>
    </p:titleStyle>
    <p:bodyStyle>
      <a:lvl1pPr marL="0" indent="0" algn="l" defTabSz="914400" rtl="0" eaLnBrk="1" latinLnBrk="0" hangingPunct="1">
        <a:spcBef>
          <a:spcPct val="20000"/>
        </a:spcBef>
        <a:buFontTx/>
        <a:buNone/>
        <a:defRPr sz="2200" kern="1200">
          <a:solidFill>
            <a:schemeClr val="tx1"/>
          </a:solidFill>
          <a:latin typeface="Roboto Condensed" pitchFamily="2" charset="0"/>
          <a:ea typeface="Roboto Condensed" pitchFamily="2" charset="0"/>
          <a:cs typeface="+mn-cs"/>
        </a:defRPr>
      </a:lvl1pPr>
      <a:lvl2pPr marL="742950" indent="-285750" algn="l" defTabSz="914400" rtl="0" eaLnBrk="1" latinLnBrk="0" hangingPunct="1">
        <a:spcBef>
          <a:spcPct val="20000"/>
        </a:spcBef>
        <a:buClr>
          <a:schemeClr val="accent1"/>
        </a:buClr>
        <a:buFont typeface="Arial" panose="020B0604020202020204" pitchFamily="34" charset="0"/>
        <a:buChar char="•"/>
        <a:defRPr sz="1800" kern="1200">
          <a:solidFill>
            <a:schemeClr val="tx1"/>
          </a:solidFill>
          <a:latin typeface="Roboto Condensed" pitchFamily="2" charset="0"/>
          <a:ea typeface="Roboto Condensed" pitchFamily="2" charset="0"/>
          <a:cs typeface="+mn-cs"/>
        </a:defRPr>
      </a:lvl2pPr>
      <a:lvl3pPr marL="1143000" indent="-228600" algn="l" defTabSz="914400" rtl="0" eaLnBrk="1" latinLnBrk="0" hangingPunct="1">
        <a:spcBef>
          <a:spcPct val="20000"/>
        </a:spcBef>
        <a:buClr>
          <a:schemeClr val="accent3"/>
        </a:buClr>
        <a:buFont typeface="Arial" panose="020B0604020202020204" pitchFamily="34" charset="0"/>
        <a:buChar char="•"/>
        <a:defRPr sz="1400" kern="1200">
          <a:solidFill>
            <a:schemeClr val="tx1"/>
          </a:solidFill>
          <a:latin typeface="Roboto Condensed" pitchFamily="2" charset="0"/>
          <a:ea typeface="Roboto Condensed" pitchFamily="2" charset="0"/>
          <a:cs typeface="+mn-cs"/>
        </a:defRPr>
      </a:lvl3pPr>
      <a:lvl4pPr marL="1371600" indent="0" algn="l" defTabSz="914400" rtl="0" eaLnBrk="1" latinLnBrk="0" hangingPunct="1">
        <a:spcBef>
          <a:spcPct val="20000"/>
        </a:spcBef>
        <a:buFontTx/>
        <a:buNone/>
        <a:defRPr sz="1100" kern="1200">
          <a:solidFill>
            <a:schemeClr val="tx1"/>
          </a:solidFill>
          <a:latin typeface="Roboto Condensed" pitchFamily="2" charset="0"/>
          <a:ea typeface="Roboto Condensed" pitchFamily="2" charset="0"/>
          <a:cs typeface="+mn-cs"/>
        </a:defRPr>
      </a:lvl4pPr>
      <a:lvl5pPr marL="1828800" indent="0" algn="l" defTabSz="914400" rtl="0" eaLnBrk="1" latinLnBrk="0" hangingPunct="1">
        <a:spcBef>
          <a:spcPct val="20000"/>
        </a:spcBef>
        <a:buFont typeface="Arial" panose="020B0604020202020204" pitchFamily="34" charset="0"/>
        <a:buNone/>
        <a:defRPr sz="900" kern="1200">
          <a:solidFill>
            <a:schemeClr val="tx1"/>
          </a:solidFill>
          <a:latin typeface="Roboto Condensed" pitchFamily="2" charset="0"/>
          <a:ea typeface="Roboto Condensed" pitchFamily="2" charset="0"/>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2" pos="2880">
          <p15:clr>
            <a:srgbClr val="F26B43"/>
          </p15:clr>
        </p15:guide>
        <p15:guide id="3" pos="3170">
          <p15:clr>
            <a:srgbClr val="F26B43"/>
          </p15:clr>
        </p15:guide>
        <p15:guide id="4" pos="3459">
          <p15:clr>
            <a:srgbClr val="F26B43"/>
          </p15:clr>
        </p15:guide>
        <p15:guide id="5" pos="3746">
          <p15:clr>
            <a:srgbClr val="F26B43"/>
          </p15:clr>
        </p15:guide>
        <p15:guide id="6" pos="4035">
          <p15:clr>
            <a:srgbClr val="F26B43"/>
          </p15:clr>
        </p15:guide>
        <p15:guide id="7" pos="4323">
          <p15:clr>
            <a:srgbClr val="F26B43"/>
          </p15:clr>
        </p15:guide>
        <p15:guide id="8" pos="4611">
          <p15:clr>
            <a:srgbClr val="F26B43"/>
          </p15:clr>
        </p15:guide>
        <p15:guide id="9" pos="4899">
          <p15:clr>
            <a:srgbClr val="F26B43"/>
          </p15:clr>
        </p15:guide>
        <p15:guide id="10" pos="5187">
          <p15:clr>
            <a:srgbClr val="F26B43"/>
          </p15:clr>
        </p15:guide>
        <p15:guide id="11" pos="5475">
          <p15:clr>
            <a:srgbClr val="F26B43"/>
          </p15:clr>
        </p15:guide>
        <p15:guide id="12" pos="2589">
          <p15:clr>
            <a:srgbClr val="F26B43"/>
          </p15:clr>
        </p15:guide>
        <p15:guide id="13" pos="2301">
          <p15:clr>
            <a:srgbClr val="F26B43"/>
          </p15:clr>
        </p15:guide>
        <p15:guide id="14" pos="2013">
          <p15:clr>
            <a:srgbClr val="F26B43"/>
          </p15:clr>
        </p15:guide>
        <p15:guide id="15" pos="1725">
          <p15:clr>
            <a:srgbClr val="F26B43"/>
          </p15:clr>
        </p15:guide>
        <p15:guide id="16" pos="1437">
          <p15:clr>
            <a:srgbClr val="F26B43"/>
          </p15:clr>
        </p15:guide>
        <p15:guide id="17" pos="1149">
          <p15:clr>
            <a:srgbClr val="F26B43"/>
          </p15:clr>
        </p15:guide>
        <p15:guide id="18" pos="862">
          <p15:clr>
            <a:srgbClr val="F26B43"/>
          </p15:clr>
        </p15:guide>
        <p15:guide id="19" pos="573">
          <p15:clr>
            <a:srgbClr val="F26B43"/>
          </p15:clr>
        </p15:guide>
        <p15:guide id="20" pos="285">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2" name="Rechteck 21">
            <a:extLst>
              <a:ext uri="{FF2B5EF4-FFF2-40B4-BE49-F238E27FC236}">
                <a16:creationId xmlns:a16="http://schemas.microsoft.com/office/drawing/2014/main" id="{0668A02D-DFF2-42B1-B020-E80114A2C164}"/>
              </a:ext>
            </a:extLst>
          </p:cNvPr>
          <p:cNvSpPr/>
          <p:nvPr userDrawn="1"/>
        </p:nvSpPr>
        <p:spPr>
          <a:xfrm>
            <a:off x="-1" y="3601863"/>
            <a:ext cx="9144000" cy="1541637"/>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3" name="Rechteck 22">
            <a:extLst>
              <a:ext uri="{FF2B5EF4-FFF2-40B4-BE49-F238E27FC236}">
                <a16:creationId xmlns:a16="http://schemas.microsoft.com/office/drawing/2014/main" id="{99A307A5-F3BD-449F-A720-99606ECBF1AE}"/>
              </a:ext>
            </a:extLst>
          </p:cNvPr>
          <p:cNvSpPr/>
          <p:nvPr userDrawn="1"/>
        </p:nvSpPr>
        <p:spPr>
          <a:xfrm flipV="1">
            <a:off x="-1" y="3522663"/>
            <a:ext cx="4590000" cy="79200"/>
          </a:xfrm>
          <a:prstGeom prst="rect">
            <a:avLst/>
          </a:prstGeom>
          <a:solidFill>
            <a:schemeClr val="tx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24" name="Grafik 23">
            <a:extLst>
              <a:ext uri="{FF2B5EF4-FFF2-40B4-BE49-F238E27FC236}">
                <a16:creationId xmlns:a16="http://schemas.microsoft.com/office/drawing/2014/main" id="{E0A91951-814D-4494-BDFC-29391A6A7ED9}"/>
              </a:ext>
            </a:extLst>
          </p:cNvPr>
          <p:cNvPicPr preferRelativeResize="0">
            <a:picLocks/>
          </p:cNvPicPr>
          <p:nvPr userDrawn="1"/>
        </p:nvPicPr>
        <p:blipFill>
          <a:blip r:embed="rId3" cstate="print">
            <a:extLst>
              <a:ext uri="{28A0092B-C50C-407E-A947-70E740481C1C}">
                <a14:useLocalDpi xmlns:a14="http://schemas.microsoft.com/office/drawing/2010/main" val="0"/>
              </a:ext>
            </a:extLst>
          </a:blip>
          <a:stretch>
            <a:fillRect/>
          </a:stretch>
        </p:blipFill>
        <p:spPr>
          <a:xfrm>
            <a:off x="4574382" y="3522663"/>
            <a:ext cx="4572000" cy="79200"/>
          </a:xfrm>
          <a:prstGeom prst="rect">
            <a:avLst/>
          </a:prstGeom>
        </p:spPr>
      </p:pic>
      <p:pic>
        <p:nvPicPr>
          <p:cNvPr id="25" name="Picture 2">
            <a:extLst>
              <a:ext uri="{FF2B5EF4-FFF2-40B4-BE49-F238E27FC236}">
                <a16:creationId xmlns:a16="http://schemas.microsoft.com/office/drawing/2014/main" id="{A5BE7D61-1263-4ED2-9CBA-3F828FF44558}"/>
              </a:ext>
            </a:extLst>
          </p:cNvPr>
          <p:cNvPicPr>
            <a:picLocks noChangeAspect="1" noChangeArrowheads="1"/>
          </p:cNvPicPr>
          <p:nvPr userDrawn="1"/>
        </p:nvPicPr>
        <p:blipFill>
          <a:blip r:embed="rId4" cstate="print">
            <a:extLst>
              <a:ext uri="{28A0092B-C50C-407E-A947-70E740481C1C}">
                <a14:useLocalDpi xmlns:a14="http://schemas.microsoft.com/office/drawing/2010/main" val="0"/>
              </a:ext>
            </a:extLst>
          </a:blip>
          <a:stretch>
            <a:fillRect/>
          </a:stretch>
        </p:blipFill>
        <p:spPr bwMode="auto">
          <a:xfrm>
            <a:off x="394297" y="447675"/>
            <a:ext cx="1568856" cy="540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59242056"/>
      </p:ext>
    </p:extLst>
  </p:cSld>
  <p:clrMap bg1="lt1" tx1="dk1" bg2="lt2" tx2="dk2" accent1="accent1" accent2="accent2" accent3="accent3" accent4="accent4" accent5="accent5" accent6="accent6" hlink="hlink" folHlink="folHlink"/>
  <p:sldLayoutIdLst>
    <p:sldLayoutId id="2147483668" r:id="rId1"/>
  </p:sldLayoutIdLst>
  <p:hf hdr="0"/>
  <p:txStyles>
    <p:titleStyle>
      <a:lvl1pPr algn="l" defTabSz="914400" rtl="0" eaLnBrk="1" latinLnBrk="0" hangingPunct="1">
        <a:spcBef>
          <a:spcPct val="0"/>
        </a:spcBef>
        <a:buNone/>
        <a:defRPr sz="1800" kern="1200" spc="20" baseline="0">
          <a:solidFill>
            <a:schemeClr val="tx1"/>
          </a:solidFill>
          <a:latin typeface="+mj-lt"/>
          <a:ea typeface="+mj-ea"/>
          <a:cs typeface="+mj-cs"/>
        </a:defRPr>
      </a:lvl1pPr>
    </p:titleStyle>
    <p:bodyStyle>
      <a:lvl1pPr marL="0" indent="0" algn="l" defTabSz="914400" rtl="0" eaLnBrk="1" latinLnBrk="0" hangingPunct="1">
        <a:spcBef>
          <a:spcPct val="20000"/>
        </a:spcBef>
        <a:buFontTx/>
        <a:buNone/>
        <a:defRPr sz="2200" kern="1200">
          <a:solidFill>
            <a:schemeClr val="tx1"/>
          </a:solidFill>
          <a:latin typeface="Roboto Condensed" pitchFamily="2" charset="0"/>
          <a:ea typeface="Roboto Condensed" pitchFamily="2" charset="0"/>
          <a:cs typeface="+mn-cs"/>
        </a:defRPr>
      </a:lvl1pPr>
      <a:lvl2pPr marL="742950" indent="-285750" algn="l" defTabSz="914400" rtl="0" eaLnBrk="1" latinLnBrk="0" hangingPunct="1">
        <a:spcBef>
          <a:spcPct val="20000"/>
        </a:spcBef>
        <a:buClr>
          <a:schemeClr val="accent1"/>
        </a:buClr>
        <a:buFont typeface="Arial" panose="020B0604020202020204" pitchFamily="34" charset="0"/>
        <a:buChar char="•"/>
        <a:defRPr sz="1800" kern="1200">
          <a:solidFill>
            <a:schemeClr val="tx1"/>
          </a:solidFill>
          <a:latin typeface="Roboto Condensed" pitchFamily="2" charset="0"/>
          <a:ea typeface="Roboto Condensed" pitchFamily="2" charset="0"/>
          <a:cs typeface="+mn-cs"/>
        </a:defRPr>
      </a:lvl2pPr>
      <a:lvl3pPr marL="1143000" indent="-228600" algn="l" defTabSz="914400" rtl="0" eaLnBrk="1" latinLnBrk="0" hangingPunct="1">
        <a:spcBef>
          <a:spcPct val="20000"/>
        </a:spcBef>
        <a:buClr>
          <a:schemeClr val="accent3"/>
        </a:buClr>
        <a:buFont typeface="Arial" panose="020B0604020202020204" pitchFamily="34" charset="0"/>
        <a:buChar char="•"/>
        <a:defRPr sz="1400" kern="1200">
          <a:solidFill>
            <a:schemeClr val="tx1"/>
          </a:solidFill>
          <a:latin typeface="Roboto Condensed" pitchFamily="2" charset="0"/>
          <a:ea typeface="Roboto Condensed" pitchFamily="2" charset="0"/>
          <a:cs typeface="+mn-cs"/>
        </a:defRPr>
      </a:lvl3pPr>
      <a:lvl4pPr marL="1371600" indent="0" algn="l" defTabSz="914400" rtl="0" eaLnBrk="1" latinLnBrk="0" hangingPunct="1">
        <a:spcBef>
          <a:spcPct val="20000"/>
        </a:spcBef>
        <a:buFontTx/>
        <a:buNone/>
        <a:defRPr sz="1100" kern="1200">
          <a:solidFill>
            <a:schemeClr val="tx1"/>
          </a:solidFill>
          <a:latin typeface="Roboto Condensed" pitchFamily="2" charset="0"/>
          <a:ea typeface="Roboto Condensed" pitchFamily="2" charset="0"/>
          <a:cs typeface="+mn-cs"/>
        </a:defRPr>
      </a:lvl4pPr>
      <a:lvl5pPr marL="1828800" indent="0" algn="l" defTabSz="914400" rtl="0" eaLnBrk="1" latinLnBrk="0" hangingPunct="1">
        <a:spcBef>
          <a:spcPct val="20000"/>
        </a:spcBef>
        <a:buFont typeface="Arial" panose="020B0604020202020204" pitchFamily="34" charset="0"/>
        <a:buNone/>
        <a:defRPr sz="900" kern="1200">
          <a:solidFill>
            <a:schemeClr val="tx1"/>
          </a:solidFill>
          <a:latin typeface="Roboto Condensed" pitchFamily="2" charset="0"/>
          <a:ea typeface="Roboto Condensed" pitchFamily="2" charset="0"/>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2" pos="5465">
          <p15:clr>
            <a:srgbClr val="F26B43"/>
          </p15:clr>
        </p15:guide>
        <p15:guide id="3" pos="295">
          <p15:clr>
            <a:srgbClr val="F26B43"/>
          </p15:clr>
        </p15:guide>
        <p15:guide id="4" orient="horz" pos="2958">
          <p15:clr>
            <a:srgbClr val="F26B43"/>
          </p15:clr>
        </p15:guide>
        <p15:guide id="5" orient="horz" pos="282">
          <p15:clr>
            <a:srgbClr val="F26B43"/>
          </p15:clr>
        </p15:guide>
      </p15:sldGuideLst>
    </p:ext>
  </p:extLst>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05978"/>
            <a:ext cx="8229600" cy="857250"/>
          </a:xfrm>
          <a:prstGeom prst="rect">
            <a:avLst/>
          </a:prstGeom>
        </p:spPr>
        <p:txBody>
          <a:bodyPr vert="horz" lIns="0" tIns="0" rIns="0" bIns="0" rtlCol="0" anchor="ctr">
            <a:normAutofit/>
          </a:bodyPr>
          <a:lstStyle/>
          <a:p>
            <a:r>
              <a:rPr lang="de-DE" dirty="0"/>
              <a:t>Titelmasterformat durch Klicken bearbeiten</a:t>
            </a:r>
          </a:p>
        </p:txBody>
      </p:sp>
      <p:sp>
        <p:nvSpPr>
          <p:cNvPr id="3" name="Textplatzhalter 2"/>
          <p:cNvSpPr>
            <a:spLocks noGrp="1"/>
          </p:cNvSpPr>
          <p:nvPr>
            <p:ph type="body" idx="1"/>
          </p:nvPr>
        </p:nvSpPr>
        <p:spPr>
          <a:xfrm>
            <a:off x="457200" y="1200151"/>
            <a:ext cx="8229600" cy="1875655"/>
          </a:xfrm>
          <a:prstGeom prst="rect">
            <a:avLst/>
          </a:prstGeom>
        </p:spPr>
        <p:txBody>
          <a:bodyPr vert="horz" lIns="0" tIns="0" rIns="0" bIns="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 mit Anführungszeichen«</a:t>
            </a:r>
          </a:p>
        </p:txBody>
      </p:sp>
      <p:sp>
        <p:nvSpPr>
          <p:cNvPr id="11" name="Rechteck 10"/>
          <p:cNvSpPr/>
          <p:nvPr userDrawn="1"/>
        </p:nvSpPr>
        <p:spPr>
          <a:xfrm>
            <a:off x="-1" y="4500000"/>
            <a:ext cx="9144000" cy="64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1026" name="Picture 2"/>
          <p:cNvPicPr>
            <a:picLocks noChangeAspect="1" noChangeArrowheads="1"/>
          </p:cNvPicPr>
          <p:nvPr userDrawn="1"/>
        </p:nvPicPr>
        <p:blipFill>
          <a:blip r:embed="rId5" cstate="print">
            <a:extLst>
              <a:ext uri="{28A0092B-C50C-407E-A947-70E740481C1C}">
                <a14:useLocalDpi xmlns:a14="http://schemas.microsoft.com/office/drawing/2010/main" val="0"/>
              </a:ext>
            </a:extLst>
          </a:blip>
          <a:stretch>
            <a:fillRect/>
          </a:stretch>
        </p:blipFill>
        <p:spPr bwMode="auto">
          <a:xfrm>
            <a:off x="403822" y="4644000"/>
            <a:ext cx="1045904" cy="360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41173871"/>
      </p:ext>
    </p:extLst>
  </p:cSld>
  <p:clrMap bg1="lt1" tx1="dk1" bg2="lt2" tx2="dk2" accent1="accent1" accent2="accent2" accent3="accent3" accent4="accent4" accent5="accent5" accent6="accent6" hlink="hlink" folHlink="folHlink"/>
  <p:sldLayoutIdLst>
    <p:sldLayoutId id="2147483671" r:id="rId1"/>
    <p:sldLayoutId id="2147483672" r:id="rId2"/>
    <p:sldLayoutId id="2147483673" r:id="rId3"/>
  </p:sldLayoutIdLst>
  <p:hf hdr="0"/>
  <p:txStyles>
    <p:titleStyle>
      <a:lvl1pPr algn="l" defTabSz="914400" rtl="0" eaLnBrk="1" latinLnBrk="0" hangingPunct="1">
        <a:spcBef>
          <a:spcPct val="0"/>
        </a:spcBef>
        <a:buNone/>
        <a:defRPr sz="1800" kern="1200" spc="20" baseline="0">
          <a:solidFill>
            <a:schemeClr val="tx1"/>
          </a:solidFill>
          <a:latin typeface="+mj-lt"/>
          <a:ea typeface="+mj-ea"/>
          <a:cs typeface="+mj-cs"/>
        </a:defRPr>
      </a:lvl1pPr>
    </p:titleStyle>
    <p:bodyStyle>
      <a:lvl1pPr marL="0" indent="0" algn="l" defTabSz="914400" rtl="0" eaLnBrk="1" latinLnBrk="0" hangingPunct="1">
        <a:spcBef>
          <a:spcPct val="20000"/>
        </a:spcBef>
        <a:buFontTx/>
        <a:buNone/>
        <a:defRPr sz="2200" kern="1200">
          <a:solidFill>
            <a:schemeClr val="tx1"/>
          </a:solidFill>
          <a:latin typeface="Roboto Condensed" pitchFamily="2" charset="0"/>
          <a:ea typeface="Roboto Condensed" pitchFamily="2" charset="0"/>
          <a:cs typeface="+mn-cs"/>
        </a:defRPr>
      </a:lvl1pPr>
      <a:lvl2pPr marL="742950" indent="-285750" algn="l" defTabSz="914400" rtl="0" eaLnBrk="1" latinLnBrk="0" hangingPunct="1">
        <a:spcBef>
          <a:spcPct val="20000"/>
        </a:spcBef>
        <a:buClr>
          <a:schemeClr val="accent1"/>
        </a:buClr>
        <a:buFont typeface="Arial" panose="020B0604020202020204" pitchFamily="34" charset="0"/>
        <a:buChar char="•"/>
        <a:defRPr sz="1800" kern="1200">
          <a:solidFill>
            <a:schemeClr val="tx1"/>
          </a:solidFill>
          <a:latin typeface="Roboto Condensed" pitchFamily="2" charset="0"/>
          <a:ea typeface="Roboto Condensed" pitchFamily="2" charset="0"/>
          <a:cs typeface="+mn-cs"/>
        </a:defRPr>
      </a:lvl2pPr>
      <a:lvl3pPr marL="1143000" indent="-228600" algn="l" defTabSz="914400" rtl="0" eaLnBrk="1" latinLnBrk="0" hangingPunct="1">
        <a:spcBef>
          <a:spcPct val="20000"/>
        </a:spcBef>
        <a:buClr>
          <a:schemeClr val="accent3"/>
        </a:buClr>
        <a:buFont typeface="Arial" panose="020B0604020202020204" pitchFamily="34" charset="0"/>
        <a:buChar char="•"/>
        <a:defRPr sz="1400" kern="1200">
          <a:solidFill>
            <a:schemeClr val="tx1"/>
          </a:solidFill>
          <a:latin typeface="Roboto Condensed" pitchFamily="2" charset="0"/>
          <a:ea typeface="Roboto Condensed" pitchFamily="2" charset="0"/>
          <a:cs typeface="+mn-cs"/>
        </a:defRPr>
      </a:lvl3pPr>
      <a:lvl4pPr marL="1371600" indent="0" algn="l" defTabSz="914400" rtl="0" eaLnBrk="1" latinLnBrk="0" hangingPunct="1">
        <a:spcBef>
          <a:spcPct val="20000"/>
        </a:spcBef>
        <a:buFontTx/>
        <a:buNone/>
        <a:defRPr sz="1100" kern="1200">
          <a:solidFill>
            <a:schemeClr val="tx1"/>
          </a:solidFill>
          <a:latin typeface="Roboto Condensed" pitchFamily="2" charset="0"/>
          <a:ea typeface="Roboto Condensed" pitchFamily="2" charset="0"/>
          <a:cs typeface="+mn-cs"/>
        </a:defRPr>
      </a:lvl4pPr>
      <a:lvl5pPr marL="1828800" indent="0" algn="l" defTabSz="914400" rtl="0" eaLnBrk="1" latinLnBrk="0" hangingPunct="1">
        <a:spcBef>
          <a:spcPct val="20000"/>
        </a:spcBef>
        <a:buFont typeface="Arial" panose="020B0604020202020204" pitchFamily="34" charset="0"/>
        <a:buNone/>
        <a:defRPr sz="900" kern="1200">
          <a:solidFill>
            <a:schemeClr val="tx1"/>
          </a:solidFill>
          <a:latin typeface="Roboto Condensed" pitchFamily="2" charset="0"/>
          <a:ea typeface="Roboto Condensed" pitchFamily="2" charset="0"/>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2" pos="2880">
          <p15:clr>
            <a:srgbClr val="F26B43"/>
          </p15:clr>
        </p15:guide>
        <p15:guide id="3" pos="3170">
          <p15:clr>
            <a:srgbClr val="F26B43"/>
          </p15:clr>
        </p15:guide>
        <p15:guide id="4" pos="3459">
          <p15:clr>
            <a:srgbClr val="F26B43"/>
          </p15:clr>
        </p15:guide>
        <p15:guide id="5" pos="3746">
          <p15:clr>
            <a:srgbClr val="F26B43"/>
          </p15:clr>
        </p15:guide>
        <p15:guide id="6" pos="4035">
          <p15:clr>
            <a:srgbClr val="F26B43"/>
          </p15:clr>
        </p15:guide>
        <p15:guide id="7" pos="4323">
          <p15:clr>
            <a:srgbClr val="F26B43"/>
          </p15:clr>
        </p15:guide>
        <p15:guide id="8" pos="4611">
          <p15:clr>
            <a:srgbClr val="F26B43"/>
          </p15:clr>
        </p15:guide>
        <p15:guide id="9" pos="4899">
          <p15:clr>
            <a:srgbClr val="F26B43"/>
          </p15:clr>
        </p15:guide>
        <p15:guide id="10" pos="5187">
          <p15:clr>
            <a:srgbClr val="F26B43"/>
          </p15:clr>
        </p15:guide>
        <p15:guide id="11" pos="5475">
          <p15:clr>
            <a:srgbClr val="F26B43"/>
          </p15:clr>
        </p15:guide>
        <p15:guide id="12" pos="2589">
          <p15:clr>
            <a:srgbClr val="F26B43"/>
          </p15:clr>
        </p15:guide>
        <p15:guide id="13" pos="2301">
          <p15:clr>
            <a:srgbClr val="F26B43"/>
          </p15:clr>
        </p15:guide>
        <p15:guide id="14" pos="2013">
          <p15:clr>
            <a:srgbClr val="F26B43"/>
          </p15:clr>
        </p15:guide>
        <p15:guide id="15" pos="1725">
          <p15:clr>
            <a:srgbClr val="F26B43"/>
          </p15:clr>
        </p15:guide>
        <p15:guide id="16" pos="1437">
          <p15:clr>
            <a:srgbClr val="F26B43"/>
          </p15:clr>
        </p15:guide>
        <p15:guide id="17" pos="1149">
          <p15:clr>
            <a:srgbClr val="F26B43"/>
          </p15:clr>
        </p15:guide>
        <p15:guide id="18" pos="862">
          <p15:clr>
            <a:srgbClr val="F26B43"/>
          </p15:clr>
        </p15:guide>
        <p15:guide id="19" pos="573">
          <p15:clr>
            <a:srgbClr val="F26B43"/>
          </p15:clr>
        </p15:guide>
        <p15:guide id="20" pos="285">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6.xml"/><Relationship Id="rId4" Type="http://schemas.openxmlformats.org/officeDocument/2006/relationships/comments" Target="../comments/commen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7.xml"/><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1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8.xml"/><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hteck 4"/>
          <p:cNvSpPr/>
          <p:nvPr/>
        </p:nvSpPr>
        <p:spPr>
          <a:xfrm>
            <a:off x="0" y="0"/>
            <a:ext cx="9161937" cy="4510088"/>
          </a:xfrm>
          <a:prstGeom prst="rect">
            <a:avLst/>
          </a:prstGeom>
          <a:solidFill>
            <a:schemeClr val="bg2">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srgbClr val="FFFFFF"/>
              </a:solidFill>
              <a:effectLst/>
              <a:uLnTx/>
              <a:uFillTx/>
              <a:latin typeface="Roboto Condensed"/>
              <a:ea typeface="+mn-ea"/>
              <a:cs typeface="+mn-cs"/>
            </a:endParaRPr>
          </a:p>
        </p:txBody>
      </p:sp>
      <p:pic>
        <p:nvPicPr>
          <p:cNvPr id="1027" name="Picture 3" descr="T:\mav\Corporate Design\Originaldaten\CD_FSU\PowerPoint\PPP_Präsident\bilder\uni_siegel_blau.png"/>
          <p:cNvPicPr>
            <a:picLocks noChangeAspect="1" noChangeArrowheads="1"/>
          </p:cNvPicPr>
          <p:nvPr/>
        </p:nvPicPr>
        <p:blipFill rotWithShape="1">
          <a:blip r:embed="rId3">
            <a:extLst>
              <a:ext uri="{28A0092B-C50C-407E-A947-70E740481C1C}">
                <a14:useLocalDpi xmlns:a14="http://schemas.microsoft.com/office/drawing/2010/main" val="0"/>
              </a:ext>
            </a:extLst>
          </a:blip>
          <a:srcRect l="-5663" t="10877" r="22009" b="26763"/>
          <a:stretch/>
        </p:blipFill>
        <p:spPr bwMode="auto">
          <a:xfrm>
            <a:off x="3111769" y="0"/>
            <a:ext cx="6050170" cy="4510088"/>
          </a:xfrm>
          <a:prstGeom prst="rect">
            <a:avLst/>
          </a:prstGeom>
          <a:noFill/>
          <a:extLst>
            <a:ext uri="{909E8E84-426E-40DD-AFC4-6F175D3DCCD1}">
              <a14:hiddenFill xmlns:a14="http://schemas.microsoft.com/office/drawing/2010/main">
                <a:solidFill>
                  <a:srgbClr val="FFFFFF"/>
                </a:solidFill>
              </a14:hiddenFill>
            </a:ext>
          </a:extLst>
        </p:spPr>
      </p:pic>
      <p:sp>
        <p:nvSpPr>
          <p:cNvPr id="11" name="Rechteck 10"/>
          <p:cNvSpPr/>
          <p:nvPr/>
        </p:nvSpPr>
        <p:spPr>
          <a:xfrm>
            <a:off x="522655" y="1838142"/>
            <a:ext cx="7713871" cy="1480021"/>
          </a:xfrm>
          <a:prstGeom prst="rect">
            <a:avLst/>
          </a:prstGeom>
          <a:solidFill>
            <a:schemeClr val="bg1">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srgbClr val="FFFFFF"/>
              </a:solidFill>
              <a:effectLst/>
              <a:uLnTx/>
              <a:uFillTx/>
              <a:latin typeface="Roboto Condensed"/>
              <a:ea typeface="+mn-ea"/>
              <a:cs typeface="+mn-cs"/>
            </a:endParaRPr>
          </a:p>
        </p:txBody>
      </p:sp>
      <p:cxnSp>
        <p:nvCxnSpPr>
          <p:cNvPr id="12" name="Gerade Verbindung 11"/>
          <p:cNvCxnSpPr/>
          <p:nvPr/>
        </p:nvCxnSpPr>
        <p:spPr>
          <a:xfrm>
            <a:off x="662206" y="1937455"/>
            <a:ext cx="442800" cy="0"/>
          </a:xfrm>
          <a:prstGeom prst="line">
            <a:avLst/>
          </a:prstGeom>
          <a:ln w="44450">
            <a:solidFill>
              <a:schemeClr val="tx1"/>
            </a:solidFill>
          </a:ln>
        </p:spPr>
        <p:style>
          <a:lnRef idx="1">
            <a:schemeClr val="accent1"/>
          </a:lnRef>
          <a:fillRef idx="0">
            <a:schemeClr val="accent1"/>
          </a:fillRef>
          <a:effectRef idx="0">
            <a:schemeClr val="accent1"/>
          </a:effectRef>
          <a:fontRef idx="minor">
            <a:schemeClr val="tx1"/>
          </a:fontRef>
        </p:style>
      </p:cxnSp>
      <p:sp>
        <p:nvSpPr>
          <p:cNvPr id="13" name="Textfeld 12"/>
          <p:cNvSpPr txBox="1"/>
          <p:nvPr/>
        </p:nvSpPr>
        <p:spPr>
          <a:xfrm>
            <a:off x="662206" y="2025584"/>
            <a:ext cx="7248739" cy="353943"/>
          </a:xfrm>
          <a:prstGeom prst="rect">
            <a:avLst/>
          </a:prstGeom>
          <a:noFill/>
        </p:spPr>
        <p:txBody>
          <a:bodyPr wrap="square" lIns="0" tIns="0" rIns="0" bIns="0" rtlCol="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000" dirty="0">
                <a:solidFill>
                  <a:srgbClr val="002F5D"/>
                </a:solidFill>
                <a:latin typeface="Roboto Serif"/>
              </a:rPr>
              <a:t>Alternativen zur Mehrheitsregel – Darstellung und Würdigung </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de-DE" sz="1200" b="0" i="0" u="none" strike="noStrike" kern="1200" cap="none" spc="0" normalizeH="0" baseline="0" noProof="0" dirty="0">
              <a:ln>
                <a:noFill/>
              </a:ln>
              <a:solidFill>
                <a:srgbClr val="002F5D"/>
              </a:solidFill>
              <a:effectLst/>
              <a:uLnTx/>
              <a:uFillTx/>
              <a:latin typeface="Roboto Serif"/>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1200" b="0" i="0" u="none" strike="noStrike" kern="1200" cap="none" spc="0" normalizeH="0" baseline="0" noProof="0" dirty="0">
                <a:ln>
                  <a:noFill/>
                </a:ln>
                <a:solidFill>
                  <a:srgbClr val="002F5D"/>
                </a:solidFill>
                <a:effectLst/>
                <a:uLnTx/>
                <a:uFillTx/>
                <a:latin typeface="Roboto Serif"/>
                <a:ea typeface="+mn-ea"/>
                <a:cs typeface="+mn-cs"/>
              </a:rPr>
              <a:t>Ron Pucklitzsch </a:t>
            </a:r>
          </a:p>
          <a:p>
            <a:pPr marL="0" marR="0" lvl="0" indent="0" algn="l" defTabSz="914400" rtl="0" eaLnBrk="1" fontAlgn="auto" latinLnBrk="0" hangingPunct="1">
              <a:lnSpc>
                <a:spcPct val="100000"/>
              </a:lnSpc>
              <a:spcBef>
                <a:spcPts val="0"/>
              </a:spcBef>
              <a:spcAft>
                <a:spcPts val="0"/>
              </a:spcAft>
              <a:buClrTx/>
              <a:buSzTx/>
              <a:buFontTx/>
              <a:buNone/>
              <a:tabLst/>
              <a:defRPr/>
            </a:pPr>
            <a:r>
              <a:rPr lang="de-DE" sz="1200" dirty="0">
                <a:solidFill>
                  <a:srgbClr val="002F5D"/>
                </a:solidFill>
                <a:latin typeface="Roboto Serif"/>
              </a:rPr>
              <a:t>02.05.2024</a:t>
            </a:r>
            <a:endParaRPr kumimoji="0" lang="de-DE" sz="1200" b="0" i="0" u="none" strike="noStrike" kern="1200" cap="none" spc="0" normalizeH="0" baseline="0" noProof="0" dirty="0">
              <a:ln>
                <a:noFill/>
              </a:ln>
              <a:solidFill>
                <a:srgbClr val="002F5D"/>
              </a:solidFill>
              <a:effectLst/>
              <a:uLnTx/>
              <a:uFillTx/>
              <a:latin typeface="Roboto Serif"/>
              <a:ea typeface="+mn-ea"/>
              <a:cs typeface="+mn-cs"/>
            </a:endParaRPr>
          </a:p>
        </p:txBody>
      </p:sp>
      <p:sp>
        <p:nvSpPr>
          <p:cNvPr id="4" name="Textplatzhalter 3"/>
          <p:cNvSpPr>
            <a:spLocks noGrp="1"/>
          </p:cNvSpPr>
          <p:nvPr>
            <p:ph type="body" sz="quarter" idx="11"/>
          </p:nvPr>
        </p:nvSpPr>
        <p:spPr/>
        <p:txBody>
          <a:bodyPr/>
          <a:lstStyle/>
          <a:p>
            <a:r>
              <a:rPr lang="de-DE" dirty="0"/>
              <a:t>Name des Referenten, Funktion</a:t>
            </a:r>
          </a:p>
          <a:p>
            <a:endParaRPr lang="de-DE" dirty="0"/>
          </a:p>
        </p:txBody>
      </p:sp>
    </p:spTree>
    <p:extLst>
      <p:ext uri="{BB962C8B-B14F-4D97-AF65-F5344CB8AC3E}">
        <p14:creationId xmlns:p14="http://schemas.microsoft.com/office/powerpoint/2010/main" val="107939522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a:extLst>
              <a:ext uri="{FF2B5EF4-FFF2-40B4-BE49-F238E27FC236}">
                <a16:creationId xmlns:a16="http://schemas.microsoft.com/office/drawing/2014/main" id="{271AD577-0745-430E-A382-84DD4DC645B5}"/>
              </a:ext>
            </a:extLst>
          </p:cNvPr>
          <p:cNvSpPr>
            <a:spLocks noGrp="1"/>
          </p:cNvSpPr>
          <p:nvPr>
            <p:ph type="body" sz="quarter" idx="11"/>
          </p:nvPr>
        </p:nvSpPr>
        <p:spPr/>
        <p:txBody>
          <a:bodyPr/>
          <a:lstStyle/>
          <a:p>
            <a:r>
              <a:rPr kumimoji="0" lang="de-DE" altLang="de-DE" sz="1000" b="0" i="0" u="none" strike="noStrike" cap="none" normalizeH="0" baseline="0" dirty="0">
                <a:ln>
                  <a:noFill/>
                </a:ln>
                <a:solidFill>
                  <a:schemeClr val="tx1"/>
                </a:solidFill>
                <a:effectLst/>
                <a:latin typeface="Aptos" panose="020B0004020202020204" pitchFamily="34" charset="0"/>
                <a:ea typeface="Aptos" panose="020B0004020202020204" pitchFamily="34" charset="0"/>
                <a:cs typeface="Times New Roman" panose="02020603050405020304" pitchFamily="18" charset="0"/>
              </a:rPr>
              <a:t>(Kondratev &amp; Nesterov, 2019, S.189–205) (</a:t>
            </a:r>
            <a:r>
              <a:rPr lang="de-DE" kern="100" dirty="0">
                <a:latin typeface="Aptos" panose="020B0004020202020204" pitchFamily="34" charset="0"/>
                <a:ea typeface="Aptos" panose="020B0004020202020204" pitchFamily="34" charset="0"/>
                <a:cs typeface="Times New Roman" panose="02020603050405020304" pitchFamily="18" charset="0"/>
              </a:rPr>
              <a:t>Mueller, 2009, S. 154–156)</a:t>
            </a:r>
            <a:endParaRPr lang="de-DE" dirty="0"/>
          </a:p>
        </p:txBody>
      </p:sp>
      <p:sp>
        <p:nvSpPr>
          <p:cNvPr id="4" name="Textplatzhalter 3">
            <a:extLst>
              <a:ext uri="{FF2B5EF4-FFF2-40B4-BE49-F238E27FC236}">
                <a16:creationId xmlns:a16="http://schemas.microsoft.com/office/drawing/2014/main" id="{E1681234-D78A-45DE-B8D7-1D67513E985E}"/>
              </a:ext>
            </a:extLst>
          </p:cNvPr>
          <p:cNvSpPr>
            <a:spLocks noGrp="1"/>
          </p:cNvSpPr>
          <p:nvPr>
            <p:ph type="body" idx="1"/>
          </p:nvPr>
        </p:nvSpPr>
        <p:spPr>
          <a:xfrm>
            <a:off x="452438" y="447675"/>
            <a:ext cx="8414471" cy="820016"/>
          </a:xfrm>
        </p:spPr>
        <p:txBody>
          <a:bodyPr>
            <a:normAutofit/>
          </a:bodyPr>
          <a:lstStyle/>
          <a:p>
            <a:r>
              <a:rPr lang="de-DE" sz="2800" dirty="0"/>
              <a:t>Alternativen zur Mehrheitsregel </a:t>
            </a:r>
          </a:p>
          <a:p>
            <a:endParaRPr lang="de-DE" dirty="0"/>
          </a:p>
        </p:txBody>
      </p:sp>
      <p:sp>
        <p:nvSpPr>
          <p:cNvPr id="5" name="Inhaltsplatzhalter 4">
            <a:extLst>
              <a:ext uri="{FF2B5EF4-FFF2-40B4-BE49-F238E27FC236}">
                <a16:creationId xmlns:a16="http://schemas.microsoft.com/office/drawing/2014/main" id="{1CEA19B9-3E31-470C-B1E4-A3D745DC8BC9}"/>
              </a:ext>
            </a:extLst>
          </p:cNvPr>
          <p:cNvSpPr>
            <a:spLocks noGrp="1"/>
          </p:cNvSpPr>
          <p:nvPr>
            <p:ph sz="half" idx="2"/>
          </p:nvPr>
        </p:nvSpPr>
        <p:spPr>
          <a:xfrm>
            <a:off x="452438" y="1267691"/>
            <a:ext cx="8199726" cy="2810026"/>
          </a:xfrm>
        </p:spPr>
        <p:txBody>
          <a:bodyPr>
            <a:normAutofit/>
          </a:bodyPr>
          <a:lstStyle/>
          <a:p>
            <a:pPr>
              <a:spcBef>
                <a:spcPts val="1200"/>
              </a:spcBef>
            </a:pPr>
            <a:endParaRPr lang="de-DE" sz="2000" b="1" dirty="0"/>
          </a:p>
          <a:p>
            <a:pPr marL="342900" indent="-342900">
              <a:spcBef>
                <a:spcPts val="1200"/>
              </a:spcBef>
              <a:buFont typeface="Arial" panose="020B0604020202020204" pitchFamily="34" charset="0"/>
              <a:buChar char="•"/>
            </a:pPr>
            <a:endParaRPr lang="de-DE" sz="1800" dirty="0"/>
          </a:p>
        </p:txBody>
      </p:sp>
      <p:graphicFrame>
        <p:nvGraphicFramePr>
          <p:cNvPr id="7" name="Tabelle 6">
            <a:extLst>
              <a:ext uri="{FF2B5EF4-FFF2-40B4-BE49-F238E27FC236}">
                <a16:creationId xmlns:a16="http://schemas.microsoft.com/office/drawing/2014/main" id="{111A1404-E013-81E7-0F40-43D975DB5E21}"/>
              </a:ext>
            </a:extLst>
          </p:cNvPr>
          <p:cNvGraphicFramePr>
            <a:graphicFrameLocks noGrp="1"/>
          </p:cNvGraphicFramePr>
          <p:nvPr>
            <p:extLst>
              <p:ext uri="{D42A27DB-BD31-4B8C-83A1-F6EECF244321}">
                <p14:modId xmlns:p14="http://schemas.microsoft.com/office/powerpoint/2010/main" val="3405945704"/>
              </p:ext>
            </p:extLst>
          </p:nvPr>
        </p:nvGraphicFramePr>
        <p:xfrm>
          <a:off x="452436" y="974382"/>
          <a:ext cx="8102746" cy="2905215"/>
        </p:xfrm>
        <a:graphic>
          <a:graphicData uri="http://schemas.openxmlformats.org/drawingml/2006/table">
            <a:tbl>
              <a:tblPr firstRow="1" bandRow="1">
                <a:tableStyleId>{21E4AEA4-8DFA-4A89-87EB-49C32662AFE0}</a:tableStyleId>
              </a:tblPr>
              <a:tblGrid>
                <a:gridCol w="1584182">
                  <a:extLst>
                    <a:ext uri="{9D8B030D-6E8A-4147-A177-3AD203B41FA5}">
                      <a16:colId xmlns:a16="http://schemas.microsoft.com/office/drawing/2014/main" val="2748297142"/>
                    </a:ext>
                  </a:extLst>
                </a:gridCol>
                <a:gridCol w="2161309">
                  <a:extLst>
                    <a:ext uri="{9D8B030D-6E8A-4147-A177-3AD203B41FA5}">
                      <a16:colId xmlns:a16="http://schemas.microsoft.com/office/drawing/2014/main" val="2825734117"/>
                    </a:ext>
                  </a:extLst>
                </a:gridCol>
                <a:gridCol w="2222878">
                  <a:extLst>
                    <a:ext uri="{9D8B030D-6E8A-4147-A177-3AD203B41FA5}">
                      <a16:colId xmlns:a16="http://schemas.microsoft.com/office/drawing/2014/main" val="1612231063"/>
                    </a:ext>
                  </a:extLst>
                </a:gridCol>
                <a:gridCol w="2134377">
                  <a:extLst>
                    <a:ext uri="{9D8B030D-6E8A-4147-A177-3AD203B41FA5}">
                      <a16:colId xmlns:a16="http://schemas.microsoft.com/office/drawing/2014/main" val="4019456894"/>
                    </a:ext>
                  </a:extLst>
                </a:gridCol>
              </a:tblGrid>
              <a:tr h="562005">
                <a:tc>
                  <a:txBody>
                    <a:bodyPr/>
                    <a:lstStyle/>
                    <a:p>
                      <a:endParaRPr lang="de-DE" dirty="0"/>
                    </a:p>
                  </a:txBody>
                  <a:tcPr/>
                </a:tc>
                <a:tc>
                  <a:txBody>
                    <a:bodyPr/>
                    <a:lstStyle/>
                    <a:p>
                      <a:r>
                        <a:rPr lang="de-DE" dirty="0"/>
                        <a:t>Hare System  </a:t>
                      </a:r>
                    </a:p>
                  </a:txBody>
                  <a:tcPr/>
                </a:tc>
                <a:tc>
                  <a:txBody>
                    <a:bodyPr/>
                    <a:lstStyle/>
                    <a:p>
                      <a:r>
                        <a:rPr lang="de-DE" dirty="0"/>
                        <a:t>Coombs System  </a:t>
                      </a:r>
                    </a:p>
                  </a:txBody>
                  <a:tcPr/>
                </a:tc>
                <a:tc>
                  <a:txBody>
                    <a:bodyPr/>
                    <a:lstStyle/>
                    <a:p>
                      <a:r>
                        <a:rPr lang="de-DE" dirty="0"/>
                        <a:t>Borda Zählung </a:t>
                      </a:r>
                    </a:p>
                  </a:txBody>
                  <a:tcPr/>
                </a:tc>
                <a:extLst>
                  <a:ext uri="{0D108BD9-81ED-4DB2-BD59-A6C34878D82A}">
                    <a16:rowId xmlns:a16="http://schemas.microsoft.com/office/drawing/2014/main" val="1328094694"/>
                  </a:ext>
                </a:extLst>
              </a:tr>
              <a:tr h="588411">
                <a:tc>
                  <a:txBody>
                    <a:bodyPr/>
                    <a:lstStyle/>
                    <a:p>
                      <a:r>
                        <a:rPr lang="de-DE" sz="1700" dirty="0"/>
                        <a:t>Mehrheitsmacht </a:t>
                      </a:r>
                    </a:p>
                  </a:txBody>
                  <a:tcPr/>
                </a:tc>
                <a:tc>
                  <a:txBody>
                    <a:bodyPr/>
                    <a:lstStyle/>
                    <a:p>
                      <a:r>
                        <a:rPr lang="de-DE" sz="1700" dirty="0"/>
                        <a:t>Proportionale Präferenzvertretung</a:t>
                      </a:r>
                    </a:p>
                  </a:txBody>
                  <a:tcPr/>
                </a:tc>
                <a:tc>
                  <a:txBody>
                    <a:bodyPr/>
                    <a:lstStyle/>
                    <a:p>
                      <a:r>
                        <a:rPr lang="de-DE" sz="1700" dirty="0"/>
                        <a:t>Präferenzen im direkten Vergleich </a:t>
                      </a:r>
                    </a:p>
                  </a:txBody>
                  <a:tcPr/>
                </a:tc>
                <a:tc>
                  <a:txBody>
                    <a:bodyPr/>
                    <a:lstStyle/>
                    <a:p>
                      <a:r>
                        <a:rPr lang="de-DE" sz="1700" dirty="0"/>
                        <a:t>Präferenzen aller Wähler berücksichtigt </a:t>
                      </a:r>
                    </a:p>
                  </a:txBody>
                  <a:tcPr/>
                </a:tc>
                <a:extLst>
                  <a:ext uri="{0D108BD9-81ED-4DB2-BD59-A6C34878D82A}">
                    <a16:rowId xmlns:a16="http://schemas.microsoft.com/office/drawing/2014/main" val="3618421499"/>
                  </a:ext>
                </a:extLst>
              </a:tr>
              <a:tr h="562005">
                <a:tc>
                  <a:txBody>
                    <a:bodyPr/>
                    <a:lstStyle/>
                    <a:p>
                      <a:r>
                        <a:rPr lang="de-DE" sz="1700" dirty="0"/>
                        <a:t>Schutz von Minderheiten </a:t>
                      </a:r>
                    </a:p>
                  </a:txBody>
                  <a:tcPr/>
                </a:tc>
                <a:tc gridSpan="3">
                  <a:txBody>
                    <a:bodyPr/>
                    <a:lstStyle/>
                    <a:p>
                      <a:pPr algn="ctr"/>
                      <a:endParaRPr lang="de-DE" sz="1700" dirty="0"/>
                    </a:p>
                  </a:txBody>
                  <a:tcPr/>
                </a:tc>
                <a:tc hMerge="1">
                  <a:txBody>
                    <a:bodyPr/>
                    <a:lstStyle/>
                    <a:p>
                      <a:endParaRPr lang="de-DE" sz="1700" dirty="0"/>
                    </a:p>
                  </a:txBody>
                  <a:tcPr/>
                </a:tc>
                <a:tc hMerge="1">
                  <a:txBody>
                    <a:bodyPr/>
                    <a:lstStyle/>
                    <a:p>
                      <a:endParaRPr lang="de-DE" sz="1700" dirty="0"/>
                    </a:p>
                  </a:txBody>
                  <a:tcPr/>
                </a:tc>
                <a:extLst>
                  <a:ext uri="{0D108BD9-81ED-4DB2-BD59-A6C34878D82A}">
                    <a16:rowId xmlns:a16="http://schemas.microsoft.com/office/drawing/2014/main" val="2411994218"/>
                  </a:ext>
                </a:extLst>
              </a:tr>
              <a:tr h="562005">
                <a:tc>
                  <a:txBody>
                    <a:bodyPr/>
                    <a:lstStyle/>
                    <a:p>
                      <a:r>
                        <a:rPr lang="de-DE" sz="1700" dirty="0"/>
                        <a:t>Nutzeneffizienz </a:t>
                      </a:r>
                    </a:p>
                  </a:txBody>
                  <a:tcPr/>
                </a:tc>
                <a:tc>
                  <a:txBody>
                    <a:bodyPr/>
                    <a:lstStyle/>
                    <a:p>
                      <a:endParaRPr lang="de-DE" sz="1700" dirty="0"/>
                    </a:p>
                  </a:txBody>
                  <a:tcPr/>
                </a:tc>
                <a:tc>
                  <a:txBody>
                    <a:bodyPr/>
                    <a:lstStyle/>
                    <a:p>
                      <a:endParaRPr lang="de-DE" sz="1700" dirty="0"/>
                    </a:p>
                  </a:txBody>
                  <a:tcPr/>
                </a:tc>
                <a:tc>
                  <a:txBody>
                    <a:bodyPr/>
                    <a:lstStyle/>
                    <a:p>
                      <a:endParaRPr lang="de-DE" sz="1700" dirty="0"/>
                    </a:p>
                  </a:txBody>
                  <a:tcPr/>
                </a:tc>
                <a:extLst>
                  <a:ext uri="{0D108BD9-81ED-4DB2-BD59-A6C34878D82A}">
                    <a16:rowId xmlns:a16="http://schemas.microsoft.com/office/drawing/2014/main" val="1316888009"/>
                  </a:ext>
                </a:extLst>
              </a:tr>
              <a:tr h="562005">
                <a:tc>
                  <a:txBody>
                    <a:bodyPr/>
                    <a:lstStyle/>
                    <a:p>
                      <a:r>
                        <a:rPr lang="de-DE" sz="1700" dirty="0"/>
                        <a:t>Wahlparadoxe </a:t>
                      </a:r>
                    </a:p>
                  </a:txBody>
                  <a:tcPr/>
                </a:tc>
                <a:tc>
                  <a:txBody>
                    <a:bodyPr/>
                    <a:lstStyle/>
                    <a:p>
                      <a:endParaRPr lang="de-DE" sz="1700" dirty="0"/>
                    </a:p>
                  </a:txBody>
                  <a:tcPr/>
                </a:tc>
                <a:tc>
                  <a:txBody>
                    <a:bodyPr/>
                    <a:lstStyle/>
                    <a:p>
                      <a:endParaRPr lang="de-DE" sz="1700" dirty="0"/>
                    </a:p>
                  </a:txBody>
                  <a:tcPr/>
                </a:tc>
                <a:tc>
                  <a:txBody>
                    <a:bodyPr/>
                    <a:lstStyle/>
                    <a:p>
                      <a:endParaRPr lang="de-DE" sz="1700" dirty="0"/>
                    </a:p>
                  </a:txBody>
                  <a:tcPr/>
                </a:tc>
                <a:extLst>
                  <a:ext uri="{0D108BD9-81ED-4DB2-BD59-A6C34878D82A}">
                    <a16:rowId xmlns:a16="http://schemas.microsoft.com/office/drawing/2014/main" val="2488465788"/>
                  </a:ext>
                </a:extLst>
              </a:tr>
            </a:tbl>
          </a:graphicData>
        </a:graphic>
      </p:graphicFrame>
    </p:spTree>
    <p:extLst>
      <p:ext uri="{BB962C8B-B14F-4D97-AF65-F5344CB8AC3E}">
        <p14:creationId xmlns:p14="http://schemas.microsoft.com/office/powerpoint/2010/main" val="230315222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a:extLst>
              <a:ext uri="{FF2B5EF4-FFF2-40B4-BE49-F238E27FC236}">
                <a16:creationId xmlns:a16="http://schemas.microsoft.com/office/drawing/2014/main" id="{271AD577-0745-430E-A382-84DD4DC645B5}"/>
              </a:ext>
            </a:extLst>
          </p:cNvPr>
          <p:cNvSpPr>
            <a:spLocks noGrp="1"/>
          </p:cNvSpPr>
          <p:nvPr>
            <p:ph type="body" sz="quarter" idx="11"/>
          </p:nvPr>
        </p:nvSpPr>
        <p:spPr/>
        <p:txBody>
          <a:bodyPr/>
          <a:lstStyle/>
          <a:p>
            <a:r>
              <a:rPr lang="nb-NO" dirty="0"/>
              <a:t>(</a:t>
            </a:r>
            <a:r>
              <a:rPr lang="de-DE" kern="100" dirty="0">
                <a:latin typeface="Aptos" panose="020B0004020202020204" pitchFamily="34" charset="0"/>
                <a:ea typeface="Aptos" panose="020B0004020202020204" pitchFamily="34" charset="0"/>
                <a:cs typeface="Times New Roman" panose="02020603050405020304" pitchFamily="18" charset="0"/>
              </a:rPr>
              <a:t>Mueller, 2009, S. 154</a:t>
            </a:r>
            <a:r>
              <a:rPr lang="nb-NO" dirty="0"/>
              <a:t>)</a:t>
            </a:r>
            <a:endParaRPr lang="de-DE" dirty="0"/>
          </a:p>
        </p:txBody>
      </p:sp>
      <p:sp>
        <p:nvSpPr>
          <p:cNvPr id="3" name="Textplatzhalter 2">
            <a:extLst>
              <a:ext uri="{FF2B5EF4-FFF2-40B4-BE49-F238E27FC236}">
                <a16:creationId xmlns:a16="http://schemas.microsoft.com/office/drawing/2014/main" id="{5569F98F-435D-4ABB-AE40-FA2992426771}"/>
              </a:ext>
            </a:extLst>
          </p:cNvPr>
          <p:cNvSpPr>
            <a:spLocks noGrp="1"/>
          </p:cNvSpPr>
          <p:nvPr>
            <p:ph type="body" sz="quarter" idx="12"/>
          </p:nvPr>
        </p:nvSpPr>
        <p:spPr/>
        <p:txBody>
          <a:bodyPr/>
          <a:lstStyle/>
          <a:p>
            <a:endParaRPr lang="de-DE" dirty="0"/>
          </a:p>
        </p:txBody>
      </p:sp>
      <p:sp>
        <p:nvSpPr>
          <p:cNvPr id="4" name="Textplatzhalter 3">
            <a:extLst>
              <a:ext uri="{FF2B5EF4-FFF2-40B4-BE49-F238E27FC236}">
                <a16:creationId xmlns:a16="http://schemas.microsoft.com/office/drawing/2014/main" id="{E1681234-D78A-45DE-B8D7-1D67513E985E}"/>
              </a:ext>
            </a:extLst>
          </p:cNvPr>
          <p:cNvSpPr>
            <a:spLocks noGrp="1"/>
          </p:cNvSpPr>
          <p:nvPr>
            <p:ph type="body" idx="1"/>
          </p:nvPr>
        </p:nvSpPr>
        <p:spPr>
          <a:xfrm>
            <a:off x="452438" y="447675"/>
            <a:ext cx="8414471" cy="820016"/>
          </a:xfrm>
        </p:spPr>
        <p:txBody>
          <a:bodyPr>
            <a:normAutofit/>
          </a:bodyPr>
          <a:lstStyle/>
          <a:p>
            <a:r>
              <a:rPr lang="de-DE" sz="2800" dirty="0"/>
              <a:t>Alternativen zur Mehrheitsregel </a:t>
            </a:r>
          </a:p>
          <a:p>
            <a:endParaRPr lang="de-DE" dirty="0"/>
          </a:p>
        </p:txBody>
      </p:sp>
      <p:sp>
        <p:nvSpPr>
          <p:cNvPr id="5" name="Inhaltsplatzhalter 4">
            <a:extLst>
              <a:ext uri="{FF2B5EF4-FFF2-40B4-BE49-F238E27FC236}">
                <a16:creationId xmlns:a16="http://schemas.microsoft.com/office/drawing/2014/main" id="{1CEA19B9-3E31-470C-B1E4-A3D745DC8BC9}"/>
              </a:ext>
            </a:extLst>
          </p:cNvPr>
          <p:cNvSpPr>
            <a:spLocks noGrp="1"/>
          </p:cNvSpPr>
          <p:nvPr>
            <p:ph sz="half" idx="2"/>
          </p:nvPr>
        </p:nvSpPr>
        <p:spPr>
          <a:xfrm>
            <a:off x="452438" y="1267691"/>
            <a:ext cx="8199726" cy="2810026"/>
          </a:xfrm>
        </p:spPr>
        <p:txBody>
          <a:bodyPr>
            <a:normAutofit/>
          </a:bodyPr>
          <a:lstStyle/>
          <a:p>
            <a:pPr>
              <a:spcBef>
                <a:spcPts val="1200"/>
              </a:spcBef>
            </a:pPr>
            <a:endParaRPr lang="de-DE" sz="2000" b="1" dirty="0"/>
          </a:p>
          <a:p>
            <a:pPr marL="342900" indent="-342900">
              <a:spcBef>
                <a:spcPts val="1200"/>
              </a:spcBef>
              <a:buFont typeface="Arial" panose="020B0604020202020204" pitchFamily="34" charset="0"/>
              <a:buChar char="•"/>
            </a:pPr>
            <a:endParaRPr lang="de-DE" sz="1800" dirty="0"/>
          </a:p>
        </p:txBody>
      </p:sp>
      <p:graphicFrame>
        <p:nvGraphicFramePr>
          <p:cNvPr id="8" name="Tabelle 7">
            <a:extLst>
              <a:ext uri="{FF2B5EF4-FFF2-40B4-BE49-F238E27FC236}">
                <a16:creationId xmlns:a16="http://schemas.microsoft.com/office/drawing/2014/main" id="{948C39D0-A7F8-5235-D4D6-97656FF86A30}"/>
              </a:ext>
            </a:extLst>
          </p:cNvPr>
          <p:cNvGraphicFramePr>
            <a:graphicFrameLocks noGrp="1"/>
          </p:cNvGraphicFramePr>
          <p:nvPr>
            <p:extLst>
              <p:ext uri="{D42A27DB-BD31-4B8C-83A1-F6EECF244321}">
                <p14:modId xmlns:p14="http://schemas.microsoft.com/office/powerpoint/2010/main" val="1622001117"/>
              </p:ext>
            </p:extLst>
          </p:nvPr>
        </p:nvGraphicFramePr>
        <p:xfrm>
          <a:off x="2152007" y="1280906"/>
          <a:ext cx="3819302" cy="2359395"/>
        </p:xfrm>
        <a:graphic>
          <a:graphicData uri="http://schemas.openxmlformats.org/drawingml/2006/table">
            <a:tbl>
              <a:tblPr firstRow="1" bandRow="1">
                <a:tableStyleId>{21E4AEA4-8DFA-4A89-87EB-49C32662AFE0}</a:tableStyleId>
              </a:tblPr>
              <a:tblGrid>
                <a:gridCol w="790920">
                  <a:extLst>
                    <a:ext uri="{9D8B030D-6E8A-4147-A177-3AD203B41FA5}">
                      <a16:colId xmlns:a16="http://schemas.microsoft.com/office/drawing/2014/main" val="2058155201"/>
                    </a:ext>
                  </a:extLst>
                </a:gridCol>
                <a:gridCol w="759698">
                  <a:extLst>
                    <a:ext uri="{9D8B030D-6E8A-4147-A177-3AD203B41FA5}">
                      <a16:colId xmlns:a16="http://schemas.microsoft.com/office/drawing/2014/main" val="1569052988"/>
                    </a:ext>
                  </a:extLst>
                </a:gridCol>
                <a:gridCol w="738884">
                  <a:extLst>
                    <a:ext uri="{9D8B030D-6E8A-4147-A177-3AD203B41FA5}">
                      <a16:colId xmlns:a16="http://schemas.microsoft.com/office/drawing/2014/main" val="1112570960"/>
                    </a:ext>
                  </a:extLst>
                </a:gridCol>
                <a:gridCol w="770106">
                  <a:extLst>
                    <a:ext uri="{9D8B030D-6E8A-4147-A177-3AD203B41FA5}">
                      <a16:colId xmlns:a16="http://schemas.microsoft.com/office/drawing/2014/main" val="756577438"/>
                    </a:ext>
                  </a:extLst>
                </a:gridCol>
                <a:gridCol w="759694">
                  <a:extLst>
                    <a:ext uri="{9D8B030D-6E8A-4147-A177-3AD203B41FA5}">
                      <a16:colId xmlns:a16="http://schemas.microsoft.com/office/drawing/2014/main" val="3285938532"/>
                    </a:ext>
                  </a:extLst>
                </a:gridCol>
              </a:tblGrid>
              <a:tr h="471879">
                <a:tc>
                  <a:txBody>
                    <a:bodyPr/>
                    <a:lstStyle/>
                    <a:p>
                      <a:r>
                        <a:rPr lang="de-DE" dirty="0"/>
                        <a:t>W1</a:t>
                      </a:r>
                    </a:p>
                  </a:txBody>
                  <a:tcPr/>
                </a:tc>
                <a:tc>
                  <a:txBody>
                    <a:bodyPr/>
                    <a:lstStyle/>
                    <a:p>
                      <a:r>
                        <a:rPr lang="de-DE" dirty="0"/>
                        <a:t>W2</a:t>
                      </a:r>
                    </a:p>
                  </a:txBody>
                  <a:tcPr/>
                </a:tc>
                <a:tc>
                  <a:txBody>
                    <a:bodyPr/>
                    <a:lstStyle/>
                    <a:p>
                      <a:r>
                        <a:rPr lang="de-DE" dirty="0"/>
                        <a:t>W3</a:t>
                      </a:r>
                    </a:p>
                  </a:txBody>
                  <a:tcPr/>
                </a:tc>
                <a:tc>
                  <a:txBody>
                    <a:bodyPr/>
                    <a:lstStyle/>
                    <a:p>
                      <a:r>
                        <a:rPr lang="de-DE" dirty="0"/>
                        <a:t>W4</a:t>
                      </a:r>
                    </a:p>
                  </a:txBody>
                  <a:tcPr/>
                </a:tc>
                <a:tc>
                  <a:txBody>
                    <a:bodyPr/>
                    <a:lstStyle/>
                    <a:p>
                      <a:r>
                        <a:rPr lang="de-DE" dirty="0"/>
                        <a:t>W5</a:t>
                      </a:r>
                    </a:p>
                  </a:txBody>
                  <a:tcPr/>
                </a:tc>
                <a:extLst>
                  <a:ext uri="{0D108BD9-81ED-4DB2-BD59-A6C34878D82A}">
                    <a16:rowId xmlns:a16="http://schemas.microsoft.com/office/drawing/2014/main" val="3216962656"/>
                  </a:ext>
                </a:extLst>
              </a:tr>
              <a:tr h="471879">
                <a:tc>
                  <a:txBody>
                    <a:bodyPr/>
                    <a:lstStyle/>
                    <a:p>
                      <a:pPr algn="ctr"/>
                      <a:r>
                        <a:rPr lang="de-DE" dirty="0"/>
                        <a:t>x</a:t>
                      </a:r>
                    </a:p>
                  </a:txBody>
                  <a:tcPr/>
                </a:tc>
                <a:tc>
                  <a:txBody>
                    <a:bodyPr/>
                    <a:lstStyle/>
                    <a:p>
                      <a:pPr algn="ctr"/>
                      <a:r>
                        <a:rPr lang="de-DE" dirty="0"/>
                        <a:t>x</a:t>
                      </a:r>
                    </a:p>
                  </a:txBody>
                  <a:tcPr/>
                </a:tc>
                <a:tc>
                  <a:txBody>
                    <a:bodyPr/>
                    <a:lstStyle/>
                    <a:p>
                      <a:pPr algn="ctr"/>
                      <a:r>
                        <a:rPr lang="de-DE" dirty="0"/>
                        <a:t>x</a:t>
                      </a:r>
                    </a:p>
                  </a:txBody>
                  <a:tcPr/>
                </a:tc>
                <a:tc>
                  <a:txBody>
                    <a:bodyPr/>
                    <a:lstStyle/>
                    <a:p>
                      <a:pPr algn="ctr"/>
                      <a:r>
                        <a:rPr lang="de-DE" dirty="0"/>
                        <a:t>z</a:t>
                      </a:r>
                    </a:p>
                  </a:txBody>
                  <a:tcPr/>
                </a:tc>
                <a:tc>
                  <a:txBody>
                    <a:bodyPr/>
                    <a:lstStyle/>
                    <a:p>
                      <a:pPr algn="ctr"/>
                      <a:r>
                        <a:rPr lang="de-DE" dirty="0"/>
                        <a:t>z</a:t>
                      </a:r>
                    </a:p>
                  </a:txBody>
                  <a:tcPr/>
                </a:tc>
                <a:extLst>
                  <a:ext uri="{0D108BD9-81ED-4DB2-BD59-A6C34878D82A}">
                    <a16:rowId xmlns:a16="http://schemas.microsoft.com/office/drawing/2014/main" val="2441048923"/>
                  </a:ext>
                </a:extLst>
              </a:tr>
              <a:tr h="471879">
                <a:tc>
                  <a:txBody>
                    <a:bodyPr/>
                    <a:lstStyle/>
                    <a:p>
                      <a:pPr algn="ctr"/>
                      <a:r>
                        <a:rPr lang="de-DE" dirty="0"/>
                        <a:t>y</a:t>
                      </a:r>
                    </a:p>
                  </a:txBody>
                  <a:tcPr/>
                </a:tc>
                <a:tc>
                  <a:txBody>
                    <a:bodyPr/>
                    <a:lstStyle/>
                    <a:p>
                      <a:pPr algn="ctr"/>
                      <a:r>
                        <a:rPr lang="de-DE" dirty="0"/>
                        <a:t>y</a:t>
                      </a:r>
                    </a:p>
                  </a:txBody>
                  <a:tcPr/>
                </a:tc>
                <a:tc>
                  <a:txBody>
                    <a:bodyPr/>
                    <a:lstStyle/>
                    <a:p>
                      <a:pPr algn="ctr"/>
                      <a:r>
                        <a:rPr lang="de-DE" dirty="0"/>
                        <a:t>y</a:t>
                      </a:r>
                    </a:p>
                  </a:txBody>
                  <a:tcPr/>
                </a:tc>
                <a:tc>
                  <a:txBody>
                    <a:bodyPr/>
                    <a:lstStyle/>
                    <a:p>
                      <a:pPr algn="ctr"/>
                      <a:r>
                        <a:rPr lang="de-DE" dirty="0"/>
                        <a:t>x</a:t>
                      </a:r>
                    </a:p>
                  </a:txBody>
                  <a:tcPr/>
                </a:tc>
                <a:tc>
                  <a:txBody>
                    <a:bodyPr/>
                    <a:lstStyle/>
                    <a:p>
                      <a:pPr algn="ctr"/>
                      <a:r>
                        <a:rPr lang="de-DE" dirty="0"/>
                        <a:t>x</a:t>
                      </a:r>
                    </a:p>
                  </a:txBody>
                  <a:tcPr/>
                </a:tc>
                <a:extLst>
                  <a:ext uri="{0D108BD9-81ED-4DB2-BD59-A6C34878D82A}">
                    <a16:rowId xmlns:a16="http://schemas.microsoft.com/office/drawing/2014/main" val="1337130874"/>
                  </a:ext>
                </a:extLst>
              </a:tr>
              <a:tr h="471879">
                <a:tc>
                  <a:txBody>
                    <a:bodyPr/>
                    <a:lstStyle/>
                    <a:p>
                      <a:pPr algn="ctr"/>
                      <a:r>
                        <a:rPr lang="de-DE" dirty="0"/>
                        <a:t>z</a:t>
                      </a:r>
                    </a:p>
                  </a:txBody>
                  <a:tcPr/>
                </a:tc>
                <a:tc>
                  <a:txBody>
                    <a:bodyPr/>
                    <a:lstStyle/>
                    <a:p>
                      <a:pPr algn="ctr"/>
                      <a:r>
                        <a:rPr lang="de-DE" dirty="0"/>
                        <a:t>z</a:t>
                      </a:r>
                    </a:p>
                  </a:txBody>
                  <a:tcPr/>
                </a:tc>
                <a:tc>
                  <a:txBody>
                    <a:bodyPr/>
                    <a:lstStyle/>
                    <a:p>
                      <a:pPr algn="ctr"/>
                      <a:r>
                        <a:rPr lang="de-DE" dirty="0"/>
                        <a:t>z</a:t>
                      </a:r>
                    </a:p>
                  </a:txBody>
                  <a:tcPr/>
                </a:tc>
                <a:tc>
                  <a:txBody>
                    <a:bodyPr/>
                    <a:lstStyle/>
                    <a:p>
                      <a:pPr algn="ctr"/>
                      <a:r>
                        <a:rPr lang="de-DE" dirty="0"/>
                        <a:t>w</a:t>
                      </a:r>
                    </a:p>
                  </a:txBody>
                  <a:tcPr/>
                </a:tc>
                <a:tc>
                  <a:txBody>
                    <a:bodyPr/>
                    <a:lstStyle/>
                    <a:p>
                      <a:pPr algn="ctr"/>
                      <a:r>
                        <a:rPr lang="de-DE" dirty="0"/>
                        <a:t>w</a:t>
                      </a:r>
                    </a:p>
                  </a:txBody>
                  <a:tcPr/>
                </a:tc>
                <a:extLst>
                  <a:ext uri="{0D108BD9-81ED-4DB2-BD59-A6C34878D82A}">
                    <a16:rowId xmlns:a16="http://schemas.microsoft.com/office/drawing/2014/main" val="3153054997"/>
                  </a:ext>
                </a:extLst>
              </a:tr>
              <a:tr h="471879">
                <a:tc>
                  <a:txBody>
                    <a:bodyPr/>
                    <a:lstStyle/>
                    <a:p>
                      <a:pPr algn="ctr"/>
                      <a:r>
                        <a:rPr lang="de-DE" dirty="0"/>
                        <a:t>w</a:t>
                      </a:r>
                    </a:p>
                  </a:txBody>
                  <a:tcPr/>
                </a:tc>
                <a:tc>
                  <a:txBody>
                    <a:bodyPr/>
                    <a:lstStyle/>
                    <a:p>
                      <a:pPr algn="ctr"/>
                      <a:r>
                        <a:rPr lang="de-DE" dirty="0"/>
                        <a:t>w</a:t>
                      </a:r>
                    </a:p>
                  </a:txBody>
                  <a:tcPr/>
                </a:tc>
                <a:tc>
                  <a:txBody>
                    <a:bodyPr/>
                    <a:lstStyle/>
                    <a:p>
                      <a:pPr algn="ctr"/>
                      <a:r>
                        <a:rPr lang="de-DE" dirty="0"/>
                        <a:t>w</a:t>
                      </a:r>
                    </a:p>
                  </a:txBody>
                  <a:tcPr/>
                </a:tc>
                <a:tc>
                  <a:txBody>
                    <a:bodyPr/>
                    <a:lstStyle/>
                    <a:p>
                      <a:pPr algn="ctr"/>
                      <a:r>
                        <a:rPr lang="de-DE" dirty="0"/>
                        <a:t>y</a:t>
                      </a:r>
                    </a:p>
                  </a:txBody>
                  <a:tcPr/>
                </a:tc>
                <a:tc>
                  <a:txBody>
                    <a:bodyPr/>
                    <a:lstStyle/>
                    <a:p>
                      <a:pPr algn="ctr"/>
                      <a:r>
                        <a:rPr lang="de-DE" dirty="0"/>
                        <a:t>y</a:t>
                      </a:r>
                    </a:p>
                  </a:txBody>
                  <a:tcPr/>
                </a:tc>
                <a:extLst>
                  <a:ext uri="{0D108BD9-81ED-4DB2-BD59-A6C34878D82A}">
                    <a16:rowId xmlns:a16="http://schemas.microsoft.com/office/drawing/2014/main" val="3070121035"/>
                  </a:ext>
                </a:extLst>
              </a:tr>
            </a:tbl>
          </a:graphicData>
        </a:graphic>
      </p:graphicFrame>
      <p:sp>
        <p:nvSpPr>
          <p:cNvPr id="9" name="Ellipse 8">
            <a:extLst>
              <a:ext uri="{FF2B5EF4-FFF2-40B4-BE49-F238E27FC236}">
                <a16:creationId xmlns:a16="http://schemas.microsoft.com/office/drawing/2014/main" id="{DB4AD69D-2803-2CCE-D832-E5CAE57E80A1}"/>
              </a:ext>
            </a:extLst>
          </p:cNvPr>
          <p:cNvSpPr/>
          <p:nvPr/>
        </p:nvSpPr>
        <p:spPr>
          <a:xfrm>
            <a:off x="2152007" y="1771659"/>
            <a:ext cx="2348345" cy="381000"/>
          </a:xfrm>
          <a:prstGeom prst="ellipse">
            <a:avLst/>
          </a:prstGeom>
          <a:no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0" name="Ellipse 9">
            <a:extLst>
              <a:ext uri="{FF2B5EF4-FFF2-40B4-BE49-F238E27FC236}">
                <a16:creationId xmlns:a16="http://schemas.microsoft.com/office/drawing/2014/main" id="{BB036B4E-84C6-3F69-1043-812F866AC751}"/>
              </a:ext>
            </a:extLst>
          </p:cNvPr>
          <p:cNvSpPr/>
          <p:nvPr/>
        </p:nvSpPr>
        <p:spPr>
          <a:xfrm>
            <a:off x="2152007" y="2270103"/>
            <a:ext cx="2348345" cy="381000"/>
          </a:xfrm>
          <a:prstGeom prst="ellipse">
            <a:avLst/>
          </a:prstGeom>
          <a:no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3" name="Rechteck 12">
            <a:extLst>
              <a:ext uri="{FF2B5EF4-FFF2-40B4-BE49-F238E27FC236}">
                <a16:creationId xmlns:a16="http://schemas.microsoft.com/office/drawing/2014/main" id="{CBE19157-15A0-705F-DBD2-176AB9E41FBC}"/>
              </a:ext>
            </a:extLst>
          </p:cNvPr>
          <p:cNvSpPr/>
          <p:nvPr/>
        </p:nvSpPr>
        <p:spPr>
          <a:xfrm>
            <a:off x="2240873" y="1806997"/>
            <a:ext cx="2170612" cy="310324"/>
          </a:xfrm>
          <a:prstGeom prst="rect">
            <a:avLst/>
          </a:prstGeom>
          <a:solidFill>
            <a:srgbClr val="92D050">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5" name="Rechteck 14">
            <a:extLst>
              <a:ext uri="{FF2B5EF4-FFF2-40B4-BE49-F238E27FC236}">
                <a16:creationId xmlns:a16="http://schemas.microsoft.com/office/drawing/2014/main" id="{466EB3AF-0F6C-B996-790B-F25791D2D9EC}"/>
              </a:ext>
            </a:extLst>
          </p:cNvPr>
          <p:cNvSpPr/>
          <p:nvPr/>
        </p:nvSpPr>
        <p:spPr>
          <a:xfrm>
            <a:off x="4572000" y="2270103"/>
            <a:ext cx="1319746" cy="312363"/>
          </a:xfrm>
          <a:prstGeom prst="rect">
            <a:avLst/>
          </a:prstGeom>
          <a:solidFill>
            <a:srgbClr val="92D050">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6" name="Textfeld 15">
            <a:extLst>
              <a:ext uri="{FF2B5EF4-FFF2-40B4-BE49-F238E27FC236}">
                <a16:creationId xmlns:a16="http://schemas.microsoft.com/office/drawing/2014/main" id="{B74914B0-A4CF-BF24-A81C-4E2C1E390EE1}"/>
              </a:ext>
            </a:extLst>
          </p:cNvPr>
          <p:cNvSpPr txBox="1"/>
          <p:nvPr/>
        </p:nvSpPr>
        <p:spPr>
          <a:xfrm>
            <a:off x="6123709" y="2241618"/>
            <a:ext cx="412292" cy="369332"/>
          </a:xfrm>
          <a:prstGeom prst="rect">
            <a:avLst/>
          </a:prstGeom>
          <a:noFill/>
        </p:spPr>
        <p:txBody>
          <a:bodyPr wrap="none" rtlCol="0">
            <a:spAutoFit/>
          </a:bodyPr>
          <a:lstStyle/>
          <a:p>
            <a:r>
              <a:rPr lang="de-DE" dirty="0"/>
              <a:t>18</a:t>
            </a:r>
          </a:p>
        </p:txBody>
      </p:sp>
      <p:sp>
        <p:nvSpPr>
          <p:cNvPr id="17" name="Textfeld 16">
            <a:extLst>
              <a:ext uri="{FF2B5EF4-FFF2-40B4-BE49-F238E27FC236}">
                <a16:creationId xmlns:a16="http://schemas.microsoft.com/office/drawing/2014/main" id="{2222B2AE-8E9D-F26B-CEAB-5F552E611AD4}"/>
              </a:ext>
            </a:extLst>
          </p:cNvPr>
          <p:cNvSpPr txBox="1"/>
          <p:nvPr/>
        </p:nvSpPr>
        <p:spPr>
          <a:xfrm>
            <a:off x="6123709" y="1791995"/>
            <a:ext cx="412292" cy="369332"/>
          </a:xfrm>
          <a:prstGeom prst="rect">
            <a:avLst/>
          </a:prstGeom>
          <a:noFill/>
        </p:spPr>
        <p:txBody>
          <a:bodyPr wrap="none" rtlCol="0">
            <a:spAutoFit/>
          </a:bodyPr>
          <a:lstStyle/>
          <a:p>
            <a:r>
              <a:rPr lang="de-DE" dirty="0"/>
              <a:t>14</a:t>
            </a:r>
          </a:p>
        </p:txBody>
      </p:sp>
      <p:sp>
        <p:nvSpPr>
          <p:cNvPr id="18" name="Rechteck 17">
            <a:extLst>
              <a:ext uri="{FF2B5EF4-FFF2-40B4-BE49-F238E27FC236}">
                <a16:creationId xmlns:a16="http://schemas.microsoft.com/office/drawing/2014/main" id="{AFF885E9-5BB7-D9DA-7C1E-F36952391775}"/>
              </a:ext>
            </a:extLst>
          </p:cNvPr>
          <p:cNvSpPr/>
          <p:nvPr/>
        </p:nvSpPr>
        <p:spPr>
          <a:xfrm>
            <a:off x="4572000" y="1806997"/>
            <a:ext cx="1319746" cy="312363"/>
          </a:xfrm>
          <a:prstGeom prst="rect">
            <a:avLst/>
          </a:prstGeom>
          <a:solidFill>
            <a:srgbClr val="92D050">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9" name="Rechteck 18">
            <a:extLst>
              <a:ext uri="{FF2B5EF4-FFF2-40B4-BE49-F238E27FC236}">
                <a16:creationId xmlns:a16="http://schemas.microsoft.com/office/drawing/2014/main" id="{7728DA5E-0CB5-EC8D-6C85-E87175EE81A7}"/>
              </a:ext>
            </a:extLst>
          </p:cNvPr>
          <p:cNvSpPr/>
          <p:nvPr/>
        </p:nvSpPr>
        <p:spPr>
          <a:xfrm>
            <a:off x="2240873" y="2761638"/>
            <a:ext cx="2170612" cy="310324"/>
          </a:xfrm>
          <a:prstGeom prst="rect">
            <a:avLst/>
          </a:prstGeom>
          <a:solidFill>
            <a:srgbClr val="92D050">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0" name="Textfeld 19">
            <a:extLst>
              <a:ext uri="{FF2B5EF4-FFF2-40B4-BE49-F238E27FC236}">
                <a16:creationId xmlns:a16="http://schemas.microsoft.com/office/drawing/2014/main" id="{9E403983-7E59-8A8F-BFF2-606AA31B2F9B}"/>
              </a:ext>
            </a:extLst>
          </p:cNvPr>
          <p:cNvSpPr txBox="1"/>
          <p:nvPr/>
        </p:nvSpPr>
        <p:spPr>
          <a:xfrm>
            <a:off x="1660152" y="2257987"/>
            <a:ext cx="412292" cy="369332"/>
          </a:xfrm>
          <a:prstGeom prst="rect">
            <a:avLst/>
          </a:prstGeom>
          <a:noFill/>
        </p:spPr>
        <p:txBody>
          <a:bodyPr wrap="none" rtlCol="0">
            <a:spAutoFit/>
          </a:bodyPr>
          <a:lstStyle/>
          <a:p>
            <a:r>
              <a:rPr lang="de-DE" dirty="0"/>
              <a:t>11</a:t>
            </a:r>
          </a:p>
        </p:txBody>
      </p:sp>
    </p:spTree>
    <p:extLst>
      <p:ext uri="{BB962C8B-B14F-4D97-AF65-F5344CB8AC3E}">
        <p14:creationId xmlns:p14="http://schemas.microsoft.com/office/powerpoint/2010/main" val="21673281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5"/>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9"/>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8"/>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7"/>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2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3" grpId="0" animBg="1"/>
      <p:bldP spid="15" grpId="0" animBg="1"/>
      <p:bldP spid="16" grpId="0"/>
      <p:bldP spid="17" grpId="0"/>
      <p:bldP spid="18" grpId="0" animBg="1"/>
      <p:bldP spid="19" grpId="0" animBg="1"/>
      <p:bldP spid="20"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a:extLst>
              <a:ext uri="{FF2B5EF4-FFF2-40B4-BE49-F238E27FC236}">
                <a16:creationId xmlns:a16="http://schemas.microsoft.com/office/drawing/2014/main" id="{271AD577-0745-430E-A382-84DD4DC645B5}"/>
              </a:ext>
            </a:extLst>
          </p:cNvPr>
          <p:cNvSpPr>
            <a:spLocks noGrp="1"/>
          </p:cNvSpPr>
          <p:nvPr>
            <p:ph type="body" sz="quarter" idx="11"/>
          </p:nvPr>
        </p:nvSpPr>
        <p:spPr/>
        <p:txBody>
          <a:bodyPr/>
          <a:lstStyle/>
          <a:p>
            <a:r>
              <a:rPr lang="de-DE" altLang="de-DE" dirty="0">
                <a:latin typeface="Aptos" panose="020B0004020202020204" pitchFamily="34" charset="0"/>
                <a:ea typeface="Aptos" panose="020B0004020202020204" pitchFamily="34" charset="0"/>
                <a:cs typeface="Times New Roman" panose="02020603050405020304" pitchFamily="18" charset="0"/>
              </a:rPr>
              <a:t>(Kondratev &amp; Nesterov, 2019, S.189–205) (</a:t>
            </a:r>
            <a:r>
              <a:rPr lang="de-DE" kern="100" dirty="0">
                <a:latin typeface="Aptos" panose="020B0004020202020204" pitchFamily="34" charset="0"/>
                <a:ea typeface="Aptos" panose="020B0004020202020204" pitchFamily="34" charset="0"/>
                <a:cs typeface="Times New Roman" panose="02020603050405020304" pitchFamily="18" charset="0"/>
              </a:rPr>
              <a:t>Mueller, 2009, S. 154–156)</a:t>
            </a:r>
            <a:endParaRPr lang="de-DE" dirty="0"/>
          </a:p>
          <a:p>
            <a:endParaRPr lang="de-DE" dirty="0"/>
          </a:p>
        </p:txBody>
      </p:sp>
      <p:sp>
        <p:nvSpPr>
          <p:cNvPr id="3" name="Textplatzhalter 2">
            <a:extLst>
              <a:ext uri="{FF2B5EF4-FFF2-40B4-BE49-F238E27FC236}">
                <a16:creationId xmlns:a16="http://schemas.microsoft.com/office/drawing/2014/main" id="{5569F98F-435D-4ABB-AE40-FA2992426771}"/>
              </a:ext>
            </a:extLst>
          </p:cNvPr>
          <p:cNvSpPr>
            <a:spLocks noGrp="1"/>
          </p:cNvSpPr>
          <p:nvPr>
            <p:ph type="body" sz="quarter" idx="12"/>
          </p:nvPr>
        </p:nvSpPr>
        <p:spPr/>
        <p:txBody>
          <a:bodyPr/>
          <a:lstStyle/>
          <a:p>
            <a:endParaRPr lang="de-DE" dirty="0"/>
          </a:p>
        </p:txBody>
      </p:sp>
      <p:sp>
        <p:nvSpPr>
          <p:cNvPr id="4" name="Textplatzhalter 3">
            <a:extLst>
              <a:ext uri="{FF2B5EF4-FFF2-40B4-BE49-F238E27FC236}">
                <a16:creationId xmlns:a16="http://schemas.microsoft.com/office/drawing/2014/main" id="{E1681234-D78A-45DE-B8D7-1D67513E985E}"/>
              </a:ext>
            </a:extLst>
          </p:cNvPr>
          <p:cNvSpPr>
            <a:spLocks noGrp="1"/>
          </p:cNvSpPr>
          <p:nvPr>
            <p:ph type="body" idx="1"/>
          </p:nvPr>
        </p:nvSpPr>
        <p:spPr>
          <a:xfrm>
            <a:off x="452438" y="447675"/>
            <a:ext cx="8414471" cy="820016"/>
          </a:xfrm>
        </p:spPr>
        <p:txBody>
          <a:bodyPr>
            <a:normAutofit/>
          </a:bodyPr>
          <a:lstStyle/>
          <a:p>
            <a:r>
              <a:rPr lang="de-DE" sz="2800" dirty="0"/>
              <a:t>Alternativen zur Mehrheitsregel </a:t>
            </a:r>
          </a:p>
          <a:p>
            <a:endParaRPr lang="de-DE" dirty="0"/>
          </a:p>
        </p:txBody>
      </p:sp>
      <p:sp>
        <p:nvSpPr>
          <p:cNvPr id="5" name="Inhaltsplatzhalter 4">
            <a:extLst>
              <a:ext uri="{FF2B5EF4-FFF2-40B4-BE49-F238E27FC236}">
                <a16:creationId xmlns:a16="http://schemas.microsoft.com/office/drawing/2014/main" id="{1CEA19B9-3E31-470C-B1E4-A3D745DC8BC9}"/>
              </a:ext>
            </a:extLst>
          </p:cNvPr>
          <p:cNvSpPr>
            <a:spLocks noGrp="1"/>
          </p:cNvSpPr>
          <p:nvPr>
            <p:ph sz="half" idx="2"/>
          </p:nvPr>
        </p:nvSpPr>
        <p:spPr>
          <a:xfrm>
            <a:off x="452438" y="1267691"/>
            <a:ext cx="8199726" cy="2810026"/>
          </a:xfrm>
        </p:spPr>
        <p:txBody>
          <a:bodyPr>
            <a:normAutofit/>
          </a:bodyPr>
          <a:lstStyle/>
          <a:p>
            <a:pPr>
              <a:spcBef>
                <a:spcPts val="1200"/>
              </a:spcBef>
            </a:pPr>
            <a:endParaRPr lang="de-DE" sz="2000" b="1" dirty="0"/>
          </a:p>
          <a:p>
            <a:pPr marL="342900" indent="-342900">
              <a:spcBef>
                <a:spcPts val="1200"/>
              </a:spcBef>
              <a:buFont typeface="Arial" panose="020B0604020202020204" pitchFamily="34" charset="0"/>
              <a:buChar char="•"/>
            </a:pPr>
            <a:endParaRPr lang="de-DE" sz="1800" dirty="0"/>
          </a:p>
        </p:txBody>
      </p:sp>
      <p:graphicFrame>
        <p:nvGraphicFramePr>
          <p:cNvPr id="7" name="Tabelle 6">
            <a:extLst>
              <a:ext uri="{FF2B5EF4-FFF2-40B4-BE49-F238E27FC236}">
                <a16:creationId xmlns:a16="http://schemas.microsoft.com/office/drawing/2014/main" id="{111A1404-E013-81E7-0F40-43D975DB5E21}"/>
              </a:ext>
            </a:extLst>
          </p:cNvPr>
          <p:cNvGraphicFramePr>
            <a:graphicFrameLocks noGrp="1"/>
          </p:cNvGraphicFramePr>
          <p:nvPr>
            <p:extLst>
              <p:ext uri="{D42A27DB-BD31-4B8C-83A1-F6EECF244321}">
                <p14:modId xmlns:p14="http://schemas.microsoft.com/office/powerpoint/2010/main" val="39338682"/>
              </p:ext>
            </p:extLst>
          </p:nvPr>
        </p:nvGraphicFramePr>
        <p:xfrm>
          <a:off x="452436" y="974382"/>
          <a:ext cx="8102746" cy="3211890"/>
        </p:xfrm>
        <a:graphic>
          <a:graphicData uri="http://schemas.openxmlformats.org/drawingml/2006/table">
            <a:tbl>
              <a:tblPr firstRow="1" bandRow="1">
                <a:tableStyleId>{21E4AEA4-8DFA-4A89-87EB-49C32662AFE0}</a:tableStyleId>
              </a:tblPr>
              <a:tblGrid>
                <a:gridCol w="1584182">
                  <a:extLst>
                    <a:ext uri="{9D8B030D-6E8A-4147-A177-3AD203B41FA5}">
                      <a16:colId xmlns:a16="http://schemas.microsoft.com/office/drawing/2014/main" val="2748297142"/>
                    </a:ext>
                  </a:extLst>
                </a:gridCol>
                <a:gridCol w="2161309">
                  <a:extLst>
                    <a:ext uri="{9D8B030D-6E8A-4147-A177-3AD203B41FA5}">
                      <a16:colId xmlns:a16="http://schemas.microsoft.com/office/drawing/2014/main" val="2825734117"/>
                    </a:ext>
                  </a:extLst>
                </a:gridCol>
                <a:gridCol w="2222878">
                  <a:extLst>
                    <a:ext uri="{9D8B030D-6E8A-4147-A177-3AD203B41FA5}">
                      <a16:colId xmlns:a16="http://schemas.microsoft.com/office/drawing/2014/main" val="1612231063"/>
                    </a:ext>
                  </a:extLst>
                </a:gridCol>
                <a:gridCol w="2134377">
                  <a:extLst>
                    <a:ext uri="{9D8B030D-6E8A-4147-A177-3AD203B41FA5}">
                      <a16:colId xmlns:a16="http://schemas.microsoft.com/office/drawing/2014/main" val="4019456894"/>
                    </a:ext>
                  </a:extLst>
                </a:gridCol>
              </a:tblGrid>
              <a:tr h="562005">
                <a:tc>
                  <a:txBody>
                    <a:bodyPr/>
                    <a:lstStyle/>
                    <a:p>
                      <a:endParaRPr lang="de-DE" dirty="0"/>
                    </a:p>
                  </a:txBody>
                  <a:tcPr/>
                </a:tc>
                <a:tc>
                  <a:txBody>
                    <a:bodyPr/>
                    <a:lstStyle/>
                    <a:p>
                      <a:r>
                        <a:rPr lang="de-DE" dirty="0"/>
                        <a:t>Hare System  </a:t>
                      </a:r>
                    </a:p>
                  </a:txBody>
                  <a:tcPr/>
                </a:tc>
                <a:tc>
                  <a:txBody>
                    <a:bodyPr/>
                    <a:lstStyle/>
                    <a:p>
                      <a:r>
                        <a:rPr lang="de-DE" dirty="0"/>
                        <a:t>Coombs System  </a:t>
                      </a:r>
                    </a:p>
                  </a:txBody>
                  <a:tcPr/>
                </a:tc>
                <a:tc>
                  <a:txBody>
                    <a:bodyPr/>
                    <a:lstStyle/>
                    <a:p>
                      <a:r>
                        <a:rPr lang="de-DE" dirty="0"/>
                        <a:t>Borda Zählung </a:t>
                      </a:r>
                    </a:p>
                  </a:txBody>
                  <a:tcPr/>
                </a:tc>
                <a:extLst>
                  <a:ext uri="{0D108BD9-81ED-4DB2-BD59-A6C34878D82A}">
                    <a16:rowId xmlns:a16="http://schemas.microsoft.com/office/drawing/2014/main" val="1328094694"/>
                  </a:ext>
                </a:extLst>
              </a:tr>
              <a:tr h="588411">
                <a:tc>
                  <a:txBody>
                    <a:bodyPr/>
                    <a:lstStyle/>
                    <a:p>
                      <a:r>
                        <a:rPr lang="de-DE" sz="1700" dirty="0"/>
                        <a:t>Mehrheitsmacht </a:t>
                      </a:r>
                    </a:p>
                  </a:txBody>
                  <a:tcPr/>
                </a:tc>
                <a:tc>
                  <a:txBody>
                    <a:bodyPr/>
                    <a:lstStyle/>
                    <a:p>
                      <a:r>
                        <a:rPr lang="de-DE" sz="1700" dirty="0"/>
                        <a:t>Proportionale Präferenzvertretung</a:t>
                      </a:r>
                    </a:p>
                  </a:txBody>
                  <a:tcPr/>
                </a:tc>
                <a:tc>
                  <a:txBody>
                    <a:bodyPr/>
                    <a:lstStyle/>
                    <a:p>
                      <a:r>
                        <a:rPr lang="de-DE" sz="1700" dirty="0"/>
                        <a:t>Präferenzen im direkten Vergleich </a:t>
                      </a:r>
                    </a:p>
                  </a:txBody>
                  <a:tcPr/>
                </a:tc>
                <a:tc>
                  <a:txBody>
                    <a:bodyPr/>
                    <a:lstStyle/>
                    <a:p>
                      <a:r>
                        <a:rPr lang="de-DE" sz="1700" dirty="0"/>
                        <a:t>Präferenzen aller Wähler berücksichtigt </a:t>
                      </a:r>
                    </a:p>
                  </a:txBody>
                  <a:tcPr/>
                </a:tc>
                <a:extLst>
                  <a:ext uri="{0D108BD9-81ED-4DB2-BD59-A6C34878D82A}">
                    <a16:rowId xmlns:a16="http://schemas.microsoft.com/office/drawing/2014/main" val="3618421499"/>
                  </a:ext>
                </a:extLst>
              </a:tr>
              <a:tr h="562005">
                <a:tc>
                  <a:txBody>
                    <a:bodyPr/>
                    <a:lstStyle/>
                    <a:p>
                      <a:r>
                        <a:rPr lang="de-DE" sz="1700" dirty="0"/>
                        <a:t>Schutz von Minderheiten </a:t>
                      </a:r>
                    </a:p>
                  </a:txBody>
                  <a:tcPr/>
                </a:tc>
                <a:tc gridSpan="3">
                  <a:txBody>
                    <a:bodyPr/>
                    <a:lstStyle/>
                    <a:p>
                      <a:pPr algn="ctr"/>
                      <a:r>
                        <a:rPr lang="de-DE" sz="1700" dirty="0"/>
                        <a:t>Fördern aufgrund von Präferenzberücksichtigung </a:t>
                      </a:r>
                    </a:p>
                  </a:txBody>
                  <a:tcPr/>
                </a:tc>
                <a:tc hMerge="1">
                  <a:txBody>
                    <a:bodyPr/>
                    <a:lstStyle/>
                    <a:p>
                      <a:endParaRPr lang="de-DE" sz="1700" dirty="0"/>
                    </a:p>
                  </a:txBody>
                  <a:tcPr/>
                </a:tc>
                <a:tc hMerge="1">
                  <a:txBody>
                    <a:bodyPr/>
                    <a:lstStyle/>
                    <a:p>
                      <a:endParaRPr lang="de-DE" sz="1700" dirty="0"/>
                    </a:p>
                  </a:txBody>
                  <a:tcPr/>
                </a:tc>
                <a:extLst>
                  <a:ext uri="{0D108BD9-81ED-4DB2-BD59-A6C34878D82A}">
                    <a16:rowId xmlns:a16="http://schemas.microsoft.com/office/drawing/2014/main" val="2411994218"/>
                  </a:ext>
                </a:extLst>
              </a:tr>
              <a:tr h="562005">
                <a:tc>
                  <a:txBody>
                    <a:bodyPr/>
                    <a:lstStyle/>
                    <a:p>
                      <a:r>
                        <a:rPr lang="de-DE" sz="1700" dirty="0"/>
                        <a:t>Nutzeneffizienz </a:t>
                      </a:r>
                    </a:p>
                  </a:txBody>
                  <a:tcPr/>
                </a:tc>
                <a:tc>
                  <a:txBody>
                    <a:bodyPr/>
                    <a:lstStyle/>
                    <a:p>
                      <a:r>
                        <a:rPr lang="de-DE" sz="1700" dirty="0"/>
                        <a:t>Anfällig für Überrepräsentation </a:t>
                      </a:r>
                    </a:p>
                  </a:txBody>
                  <a:tcPr/>
                </a:tc>
                <a:tc>
                  <a:txBody>
                    <a:bodyPr/>
                    <a:lstStyle/>
                    <a:p>
                      <a:r>
                        <a:rPr lang="de-DE" sz="1700" dirty="0"/>
                        <a:t>Breite Akzeptanz in der Wählerschaft</a:t>
                      </a:r>
                    </a:p>
                  </a:txBody>
                  <a:tcPr/>
                </a:tc>
                <a:tc>
                  <a:txBody>
                    <a:bodyPr/>
                    <a:lstStyle/>
                    <a:p>
                      <a:r>
                        <a:rPr lang="de-DE" sz="1700" dirty="0"/>
                        <a:t>Vielzahl von Präferenzen, minimale Manipulation  </a:t>
                      </a:r>
                    </a:p>
                  </a:txBody>
                  <a:tcPr/>
                </a:tc>
                <a:extLst>
                  <a:ext uri="{0D108BD9-81ED-4DB2-BD59-A6C34878D82A}">
                    <a16:rowId xmlns:a16="http://schemas.microsoft.com/office/drawing/2014/main" val="1316888009"/>
                  </a:ext>
                </a:extLst>
              </a:tr>
              <a:tr h="562005">
                <a:tc>
                  <a:txBody>
                    <a:bodyPr/>
                    <a:lstStyle/>
                    <a:p>
                      <a:r>
                        <a:rPr lang="de-DE" sz="1700" dirty="0"/>
                        <a:t>Wahlparadoxe </a:t>
                      </a:r>
                    </a:p>
                  </a:txBody>
                  <a:tcPr/>
                </a:tc>
                <a:tc>
                  <a:txBody>
                    <a:bodyPr/>
                    <a:lstStyle/>
                    <a:p>
                      <a:r>
                        <a:rPr lang="de-DE" sz="1700" dirty="0"/>
                        <a:t>Überrepräsentation </a:t>
                      </a:r>
                    </a:p>
                  </a:txBody>
                  <a:tcPr/>
                </a:tc>
                <a:tc>
                  <a:txBody>
                    <a:bodyPr/>
                    <a:lstStyle/>
                    <a:p>
                      <a:r>
                        <a:rPr lang="de-DE" sz="1700" dirty="0"/>
                        <a:t>Coombs Paradoxon </a:t>
                      </a:r>
                    </a:p>
                  </a:txBody>
                  <a:tcPr/>
                </a:tc>
                <a:tc>
                  <a:txBody>
                    <a:bodyPr/>
                    <a:lstStyle/>
                    <a:p>
                      <a:r>
                        <a:rPr lang="de-DE" sz="1700" dirty="0"/>
                        <a:t>Condorcet Paradoxon </a:t>
                      </a:r>
                    </a:p>
                  </a:txBody>
                  <a:tcPr/>
                </a:tc>
                <a:extLst>
                  <a:ext uri="{0D108BD9-81ED-4DB2-BD59-A6C34878D82A}">
                    <a16:rowId xmlns:a16="http://schemas.microsoft.com/office/drawing/2014/main" val="2488465788"/>
                  </a:ext>
                </a:extLst>
              </a:tr>
            </a:tbl>
          </a:graphicData>
        </a:graphic>
      </p:graphicFrame>
    </p:spTree>
    <p:extLst>
      <p:ext uri="{BB962C8B-B14F-4D97-AF65-F5344CB8AC3E}">
        <p14:creationId xmlns:p14="http://schemas.microsoft.com/office/powerpoint/2010/main" val="215327261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a:extLst>
              <a:ext uri="{FF2B5EF4-FFF2-40B4-BE49-F238E27FC236}">
                <a16:creationId xmlns:a16="http://schemas.microsoft.com/office/drawing/2014/main" id="{271AD577-0745-430E-A382-84DD4DC645B5}"/>
              </a:ext>
            </a:extLst>
          </p:cNvPr>
          <p:cNvSpPr>
            <a:spLocks noGrp="1"/>
          </p:cNvSpPr>
          <p:nvPr>
            <p:ph type="body" sz="quarter" idx="11"/>
          </p:nvPr>
        </p:nvSpPr>
        <p:spPr/>
        <p:txBody>
          <a:bodyPr/>
          <a:lstStyle/>
          <a:p>
            <a:r>
              <a:rPr kumimoji="0" lang="de-DE" altLang="de-DE" sz="1000" b="0" i="0" u="none" strike="noStrike" cap="none" normalizeH="0" baseline="0" dirty="0">
                <a:ln>
                  <a:noFill/>
                </a:ln>
                <a:solidFill>
                  <a:schemeClr val="tx1"/>
                </a:solidFill>
                <a:effectLst/>
                <a:latin typeface="Aptos" panose="020B0004020202020204" pitchFamily="34" charset="0"/>
                <a:ea typeface="Aptos" panose="020B0004020202020204" pitchFamily="34" charset="0"/>
                <a:cs typeface="Times New Roman" panose="02020603050405020304" pitchFamily="18" charset="0"/>
              </a:rPr>
              <a:t>(</a:t>
            </a:r>
            <a:r>
              <a:rPr lang="de-DE" kern="100" dirty="0">
                <a:latin typeface="Aptos" panose="020B0004020202020204" pitchFamily="34" charset="0"/>
                <a:ea typeface="Aptos" panose="020B0004020202020204" pitchFamily="34" charset="0"/>
                <a:cs typeface="Times New Roman" panose="02020603050405020304" pitchFamily="18" charset="0"/>
              </a:rPr>
              <a:t>Mueller, 2009, S. 147)</a:t>
            </a:r>
            <a:endParaRPr lang="de-DE" dirty="0"/>
          </a:p>
          <a:p>
            <a:r>
              <a:rPr lang="nb-NO" dirty="0"/>
              <a:t>)</a:t>
            </a:r>
            <a:endParaRPr lang="de-DE" dirty="0"/>
          </a:p>
        </p:txBody>
      </p:sp>
      <p:sp>
        <p:nvSpPr>
          <p:cNvPr id="3" name="Textplatzhalter 2">
            <a:extLst>
              <a:ext uri="{FF2B5EF4-FFF2-40B4-BE49-F238E27FC236}">
                <a16:creationId xmlns:a16="http://schemas.microsoft.com/office/drawing/2014/main" id="{5569F98F-435D-4ABB-AE40-FA2992426771}"/>
              </a:ext>
            </a:extLst>
          </p:cNvPr>
          <p:cNvSpPr>
            <a:spLocks noGrp="1"/>
          </p:cNvSpPr>
          <p:nvPr>
            <p:ph type="body" sz="quarter" idx="12"/>
          </p:nvPr>
        </p:nvSpPr>
        <p:spPr/>
        <p:txBody>
          <a:bodyPr/>
          <a:lstStyle/>
          <a:p>
            <a:endParaRPr lang="de-DE" dirty="0"/>
          </a:p>
        </p:txBody>
      </p:sp>
      <p:sp>
        <p:nvSpPr>
          <p:cNvPr id="4" name="Textplatzhalter 3">
            <a:extLst>
              <a:ext uri="{FF2B5EF4-FFF2-40B4-BE49-F238E27FC236}">
                <a16:creationId xmlns:a16="http://schemas.microsoft.com/office/drawing/2014/main" id="{E1681234-D78A-45DE-B8D7-1D67513E985E}"/>
              </a:ext>
            </a:extLst>
          </p:cNvPr>
          <p:cNvSpPr>
            <a:spLocks noGrp="1"/>
          </p:cNvSpPr>
          <p:nvPr>
            <p:ph type="body" idx="1"/>
          </p:nvPr>
        </p:nvSpPr>
        <p:spPr>
          <a:xfrm>
            <a:off x="452438" y="447675"/>
            <a:ext cx="8414471" cy="820016"/>
          </a:xfrm>
        </p:spPr>
        <p:txBody>
          <a:bodyPr>
            <a:normAutofit/>
          </a:bodyPr>
          <a:lstStyle/>
          <a:p>
            <a:r>
              <a:rPr lang="de-DE" sz="2800" dirty="0"/>
              <a:t>Alternativen zur Mehrheitsregel </a:t>
            </a:r>
          </a:p>
          <a:p>
            <a:endParaRPr lang="de-DE" dirty="0"/>
          </a:p>
        </p:txBody>
      </p:sp>
      <p:sp>
        <p:nvSpPr>
          <p:cNvPr id="5" name="Inhaltsplatzhalter 4">
            <a:extLst>
              <a:ext uri="{FF2B5EF4-FFF2-40B4-BE49-F238E27FC236}">
                <a16:creationId xmlns:a16="http://schemas.microsoft.com/office/drawing/2014/main" id="{1CEA19B9-3E31-470C-B1E4-A3D745DC8BC9}"/>
              </a:ext>
            </a:extLst>
          </p:cNvPr>
          <p:cNvSpPr>
            <a:spLocks noGrp="1"/>
          </p:cNvSpPr>
          <p:nvPr>
            <p:ph sz="half" idx="2"/>
          </p:nvPr>
        </p:nvSpPr>
        <p:spPr>
          <a:xfrm>
            <a:off x="452438" y="1600255"/>
            <a:ext cx="8199726" cy="2810026"/>
          </a:xfrm>
        </p:spPr>
        <p:txBody>
          <a:bodyPr>
            <a:normAutofit/>
          </a:bodyPr>
          <a:lstStyle/>
          <a:p>
            <a:pPr>
              <a:spcBef>
                <a:spcPts val="1200"/>
              </a:spcBef>
            </a:pPr>
            <a:r>
              <a:rPr lang="de-DE" sz="1800" u="sng" dirty="0">
                <a:latin typeface="Roboto Serif" panose="020B0604020202020204" charset="0"/>
                <a:cs typeface="Roboto Serif" panose="020B0604020202020204" charset="0"/>
              </a:rPr>
              <a:t>Veto Voting und Approval Voting  </a:t>
            </a:r>
          </a:p>
          <a:p>
            <a:pPr>
              <a:spcBef>
                <a:spcPts val="1200"/>
              </a:spcBef>
            </a:pPr>
            <a:endParaRPr lang="de-DE" sz="1800" b="1" dirty="0"/>
          </a:p>
          <a:p>
            <a:pPr marL="342900" indent="-342900">
              <a:spcBef>
                <a:spcPts val="1200"/>
              </a:spcBef>
              <a:buFont typeface="Arial" panose="020B0604020202020204" pitchFamily="34" charset="0"/>
              <a:buChar char="•"/>
            </a:pPr>
            <a:r>
              <a:rPr lang="de-DE" sz="1800" b="1" dirty="0"/>
              <a:t>Veto Voting: </a:t>
            </a:r>
            <a:r>
              <a:rPr lang="de-DE" sz="1800" dirty="0"/>
              <a:t>Kandidaten werden zugestimmt oder abgelehnt nur wenn ein Kandidat nicht abgelehnt wird kann er gewinnen </a:t>
            </a:r>
          </a:p>
          <a:p>
            <a:pPr>
              <a:spcBef>
                <a:spcPts val="1200"/>
              </a:spcBef>
            </a:pPr>
            <a:endParaRPr lang="de-DE" sz="1800" dirty="0"/>
          </a:p>
        </p:txBody>
      </p:sp>
    </p:spTree>
    <p:extLst>
      <p:ext uri="{BB962C8B-B14F-4D97-AF65-F5344CB8AC3E}">
        <p14:creationId xmlns:p14="http://schemas.microsoft.com/office/powerpoint/2010/main" val="77030565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a:extLst>
              <a:ext uri="{FF2B5EF4-FFF2-40B4-BE49-F238E27FC236}">
                <a16:creationId xmlns:a16="http://schemas.microsoft.com/office/drawing/2014/main" id="{271AD577-0745-430E-A382-84DD4DC645B5}"/>
              </a:ext>
            </a:extLst>
          </p:cNvPr>
          <p:cNvSpPr>
            <a:spLocks noGrp="1"/>
          </p:cNvSpPr>
          <p:nvPr>
            <p:ph type="body" sz="quarter" idx="11"/>
          </p:nvPr>
        </p:nvSpPr>
        <p:spPr/>
        <p:txBody>
          <a:bodyPr/>
          <a:lstStyle/>
          <a:p>
            <a:r>
              <a:rPr kumimoji="0" lang="de-DE" altLang="de-DE" sz="1000" b="0" i="0" u="none" strike="noStrike" cap="none" normalizeH="0" baseline="0" dirty="0">
                <a:ln>
                  <a:noFill/>
                </a:ln>
                <a:solidFill>
                  <a:schemeClr val="tx1"/>
                </a:solidFill>
                <a:effectLst/>
                <a:latin typeface="Aptos" panose="020B0004020202020204" pitchFamily="34" charset="0"/>
                <a:ea typeface="Aptos" panose="020B0004020202020204" pitchFamily="34" charset="0"/>
                <a:cs typeface="Times New Roman" panose="02020603050405020304" pitchFamily="18" charset="0"/>
              </a:rPr>
              <a:t>(Kondratev &amp; Nesterov, 2019, S.190)</a:t>
            </a:r>
            <a:endParaRPr lang="de-DE" dirty="0"/>
          </a:p>
        </p:txBody>
      </p:sp>
      <p:sp>
        <p:nvSpPr>
          <p:cNvPr id="3" name="Textplatzhalter 2">
            <a:extLst>
              <a:ext uri="{FF2B5EF4-FFF2-40B4-BE49-F238E27FC236}">
                <a16:creationId xmlns:a16="http://schemas.microsoft.com/office/drawing/2014/main" id="{5569F98F-435D-4ABB-AE40-FA2992426771}"/>
              </a:ext>
            </a:extLst>
          </p:cNvPr>
          <p:cNvSpPr>
            <a:spLocks noGrp="1"/>
          </p:cNvSpPr>
          <p:nvPr>
            <p:ph type="body" sz="quarter" idx="12"/>
          </p:nvPr>
        </p:nvSpPr>
        <p:spPr/>
        <p:txBody>
          <a:bodyPr/>
          <a:lstStyle/>
          <a:p>
            <a:endParaRPr lang="de-DE" dirty="0"/>
          </a:p>
        </p:txBody>
      </p:sp>
      <p:sp>
        <p:nvSpPr>
          <p:cNvPr id="4" name="Textplatzhalter 3">
            <a:extLst>
              <a:ext uri="{FF2B5EF4-FFF2-40B4-BE49-F238E27FC236}">
                <a16:creationId xmlns:a16="http://schemas.microsoft.com/office/drawing/2014/main" id="{E1681234-D78A-45DE-B8D7-1D67513E985E}"/>
              </a:ext>
            </a:extLst>
          </p:cNvPr>
          <p:cNvSpPr>
            <a:spLocks noGrp="1"/>
          </p:cNvSpPr>
          <p:nvPr>
            <p:ph type="body" idx="1"/>
          </p:nvPr>
        </p:nvSpPr>
        <p:spPr>
          <a:xfrm>
            <a:off x="452438" y="447675"/>
            <a:ext cx="8414471" cy="820016"/>
          </a:xfrm>
        </p:spPr>
        <p:txBody>
          <a:bodyPr>
            <a:normAutofit/>
          </a:bodyPr>
          <a:lstStyle/>
          <a:p>
            <a:r>
              <a:rPr lang="de-DE" sz="2800" dirty="0"/>
              <a:t>Alternativen zur Mehrheitsregel </a:t>
            </a:r>
          </a:p>
          <a:p>
            <a:endParaRPr lang="de-DE" dirty="0"/>
          </a:p>
        </p:txBody>
      </p:sp>
      <p:sp>
        <p:nvSpPr>
          <p:cNvPr id="5" name="Inhaltsplatzhalter 4">
            <a:extLst>
              <a:ext uri="{FF2B5EF4-FFF2-40B4-BE49-F238E27FC236}">
                <a16:creationId xmlns:a16="http://schemas.microsoft.com/office/drawing/2014/main" id="{1CEA19B9-3E31-470C-B1E4-A3D745DC8BC9}"/>
              </a:ext>
            </a:extLst>
          </p:cNvPr>
          <p:cNvSpPr>
            <a:spLocks noGrp="1"/>
          </p:cNvSpPr>
          <p:nvPr>
            <p:ph sz="half" idx="2"/>
          </p:nvPr>
        </p:nvSpPr>
        <p:spPr>
          <a:xfrm>
            <a:off x="429113" y="1046074"/>
            <a:ext cx="8199726" cy="2810026"/>
          </a:xfrm>
        </p:spPr>
        <p:txBody>
          <a:bodyPr>
            <a:normAutofit/>
          </a:bodyPr>
          <a:lstStyle/>
          <a:p>
            <a:pPr>
              <a:spcBef>
                <a:spcPts val="1200"/>
              </a:spcBef>
            </a:pPr>
            <a:r>
              <a:rPr lang="de-DE" sz="1800" u="sng" dirty="0">
                <a:latin typeface="Roboto Serif" panose="020B0604020202020204" charset="0"/>
                <a:cs typeface="Roboto Serif" panose="020B0604020202020204" charset="0"/>
              </a:rPr>
              <a:t>Beispiel</a:t>
            </a:r>
            <a:endParaRPr lang="de-DE" sz="1800" b="1" dirty="0"/>
          </a:p>
          <a:p>
            <a:pPr marL="342900" indent="-342900">
              <a:spcBef>
                <a:spcPts val="1200"/>
              </a:spcBef>
              <a:buFont typeface="Arial" panose="020B0604020202020204" pitchFamily="34" charset="0"/>
              <a:buChar char="•"/>
            </a:pPr>
            <a:endParaRPr lang="de-DE" sz="1800" b="1" dirty="0"/>
          </a:p>
          <a:p>
            <a:pPr marL="342900" indent="-342900">
              <a:spcBef>
                <a:spcPts val="1200"/>
              </a:spcBef>
              <a:buFont typeface="Arial" panose="020B0604020202020204" pitchFamily="34" charset="0"/>
              <a:buChar char="•"/>
            </a:pPr>
            <a:endParaRPr lang="de-DE" sz="1800" dirty="0"/>
          </a:p>
        </p:txBody>
      </p:sp>
      <p:graphicFrame>
        <p:nvGraphicFramePr>
          <p:cNvPr id="6" name="Tabelle 5">
            <a:extLst>
              <a:ext uri="{FF2B5EF4-FFF2-40B4-BE49-F238E27FC236}">
                <a16:creationId xmlns:a16="http://schemas.microsoft.com/office/drawing/2014/main" id="{7D327A16-8D06-64FF-FB2D-D82D19F150B0}"/>
              </a:ext>
            </a:extLst>
          </p:cNvPr>
          <p:cNvGraphicFramePr>
            <a:graphicFrameLocks noGrp="1"/>
          </p:cNvGraphicFramePr>
          <p:nvPr>
            <p:extLst>
              <p:ext uri="{D42A27DB-BD31-4B8C-83A1-F6EECF244321}">
                <p14:modId xmlns:p14="http://schemas.microsoft.com/office/powerpoint/2010/main" val="3596535778"/>
              </p:ext>
            </p:extLst>
          </p:nvPr>
        </p:nvGraphicFramePr>
        <p:xfrm>
          <a:off x="1170709" y="1462652"/>
          <a:ext cx="6463469" cy="2810026"/>
        </p:xfrm>
        <a:graphic>
          <a:graphicData uri="http://schemas.openxmlformats.org/drawingml/2006/table">
            <a:tbl>
              <a:tblPr firstRow="1" bandRow="1">
                <a:tableStyleId>{F5AB1C69-6EDB-4FF4-983F-18BD219EF322}</a:tableStyleId>
              </a:tblPr>
              <a:tblGrid>
                <a:gridCol w="1366142">
                  <a:extLst>
                    <a:ext uri="{9D8B030D-6E8A-4147-A177-3AD203B41FA5}">
                      <a16:colId xmlns:a16="http://schemas.microsoft.com/office/drawing/2014/main" val="133923569"/>
                    </a:ext>
                  </a:extLst>
                </a:gridCol>
                <a:gridCol w="1014423">
                  <a:extLst>
                    <a:ext uri="{9D8B030D-6E8A-4147-A177-3AD203B41FA5}">
                      <a16:colId xmlns:a16="http://schemas.microsoft.com/office/drawing/2014/main" val="2193831428"/>
                    </a:ext>
                  </a:extLst>
                </a:gridCol>
                <a:gridCol w="1127052">
                  <a:extLst>
                    <a:ext uri="{9D8B030D-6E8A-4147-A177-3AD203B41FA5}">
                      <a16:colId xmlns:a16="http://schemas.microsoft.com/office/drawing/2014/main" val="4167511538"/>
                    </a:ext>
                  </a:extLst>
                </a:gridCol>
                <a:gridCol w="999460">
                  <a:extLst>
                    <a:ext uri="{9D8B030D-6E8A-4147-A177-3AD203B41FA5}">
                      <a16:colId xmlns:a16="http://schemas.microsoft.com/office/drawing/2014/main" val="3980716414"/>
                    </a:ext>
                  </a:extLst>
                </a:gridCol>
                <a:gridCol w="1006549">
                  <a:extLst>
                    <a:ext uri="{9D8B030D-6E8A-4147-A177-3AD203B41FA5}">
                      <a16:colId xmlns:a16="http://schemas.microsoft.com/office/drawing/2014/main" val="4112189553"/>
                    </a:ext>
                  </a:extLst>
                </a:gridCol>
                <a:gridCol w="949843">
                  <a:extLst>
                    <a:ext uri="{9D8B030D-6E8A-4147-A177-3AD203B41FA5}">
                      <a16:colId xmlns:a16="http://schemas.microsoft.com/office/drawing/2014/main" val="1161807043"/>
                    </a:ext>
                  </a:extLst>
                </a:gridCol>
              </a:tblGrid>
              <a:tr h="721106">
                <a:tc>
                  <a:txBody>
                    <a:bodyPr/>
                    <a:lstStyle/>
                    <a:p>
                      <a:pPr algn="ctr"/>
                      <a:r>
                        <a:rPr lang="de-DE" dirty="0"/>
                        <a:t>Share </a:t>
                      </a:r>
                      <a:r>
                        <a:rPr lang="de-DE" dirty="0" err="1"/>
                        <a:t>of</a:t>
                      </a:r>
                      <a:r>
                        <a:rPr lang="de-DE" dirty="0"/>
                        <a:t> </a:t>
                      </a:r>
                      <a:r>
                        <a:rPr lang="de-DE" dirty="0" err="1"/>
                        <a:t>voters</a:t>
                      </a:r>
                      <a:r>
                        <a:rPr lang="de-DE" dirty="0"/>
                        <a:t> </a:t>
                      </a:r>
                    </a:p>
                  </a:txBody>
                  <a:tcPr/>
                </a:tc>
                <a:tc>
                  <a:txBody>
                    <a:bodyPr/>
                    <a:lstStyle/>
                    <a:p>
                      <a:pPr algn="ctr"/>
                      <a:r>
                        <a:rPr lang="de-DE" dirty="0"/>
                        <a:t>22%</a:t>
                      </a:r>
                    </a:p>
                  </a:txBody>
                  <a:tcPr/>
                </a:tc>
                <a:tc>
                  <a:txBody>
                    <a:bodyPr/>
                    <a:lstStyle/>
                    <a:p>
                      <a:pPr algn="ctr"/>
                      <a:r>
                        <a:rPr lang="de-DE" dirty="0"/>
                        <a:t>21%</a:t>
                      </a:r>
                    </a:p>
                  </a:txBody>
                  <a:tcPr/>
                </a:tc>
                <a:tc>
                  <a:txBody>
                    <a:bodyPr/>
                    <a:lstStyle/>
                    <a:p>
                      <a:pPr algn="ctr"/>
                      <a:r>
                        <a:rPr lang="de-DE" dirty="0"/>
                        <a:t>18%</a:t>
                      </a:r>
                    </a:p>
                  </a:txBody>
                  <a:tcPr/>
                </a:tc>
                <a:tc>
                  <a:txBody>
                    <a:bodyPr/>
                    <a:lstStyle/>
                    <a:p>
                      <a:pPr algn="ctr"/>
                      <a:r>
                        <a:rPr lang="de-DE" dirty="0"/>
                        <a:t>19%</a:t>
                      </a:r>
                    </a:p>
                  </a:txBody>
                  <a:tcPr/>
                </a:tc>
                <a:tc>
                  <a:txBody>
                    <a:bodyPr/>
                    <a:lstStyle/>
                    <a:p>
                      <a:pPr algn="ctr"/>
                      <a:r>
                        <a:rPr lang="de-DE" dirty="0"/>
                        <a:t>20%</a:t>
                      </a:r>
                    </a:p>
                  </a:txBody>
                  <a:tcPr/>
                </a:tc>
                <a:extLst>
                  <a:ext uri="{0D108BD9-81ED-4DB2-BD59-A6C34878D82A}">
                    <a16:rowId xmlns:a16="http://schemas.microsoft.com/office/drawing/2014/main" val="3489807448"/>
                  </a:ext>
                </a:extLst>
              </a:tr>
              <a:tr h="417784">
                <a:tc>
                  <a:txBody>
                    <a:bodyPr/>
                    <a:lstStyle/>
                    <a:p>
                      <a:r>
                        <a:rPr lang="de-DE" dirty="0"/>
                        <a:t>1. Kandidat </a:t>
                      </a:r>
                    </a:p>
                  </a:txBody>
                  <a:tcPr/>
                </a:tc>
                <a:tc>
                  <a:txBody>
                    <a:bodyPr/>
                    <a:lstStyle/>
                    <a:p>
                      <a:r>
                        <a:rPr lang="de-DE" i="1" dirty="0"/>
                        <a:t>Hillary</a:t>
                      </a:r>
                      <a:r>
                        <a:rPr lang="de-DE" dirty="0"/>
                        <a:t> </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dirty="0"/>
                        <a:t>Donald</a:t>
                      </a:r>
                    </a:p>
                  </a:txBody>
                  <a:tcPr/>
                </a:tc>
                <a:tc>
                  <a:txBody>
                    <a:bodyPr/>
                    <a:lstStyle/>
                    <a:p>
                      <a:r>
                        <a:rPr lang="de-DE" b="1" dirty="0"/>
                        <a:t>John</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b="1" dirty="0"/>
                        <a:t>Ted</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b="1" dirty="0"/>
                        <a:t>Bernie</a:t>
                      </a:r>
                    </a:p>
                  </a:txBody>
                  <a:tcPr/>
                </a:tc>
                <a:extLst>
                  <a:ext uri="{0D108BD9-81ED-4DB2-BD59-A6C34878D82A}">
                    <a16:rowId xmlns:a16="http://schemas.microsoft.com/office/drawing/2014/main" val="1469978197"/>
                  </a:ext>
                </a:extLst>
              </a:tr>
              <a:tr h="417784">
                <a:tc>
                  <a:txBody>
                    <a:bodyPr/>
                    <a:lstStyle/>
                    <a:p>
                      <a:r>
                        <a:rPr lang="de-DE" dirty="0"/>
                        <a:t>2. Kandidat </a:t>
                      </a:r>
                    </a:p>
                  </a:txBody>
                  <a:tcPr/>
                </a:tc>
                <a:tc>
                  <a:txBody>
                    <a:bodyPr/>
                    <a:lstStyle/>
                    <a:p>
                      <a:r>
                        <a:rPr lang="de-DE" dirty="0"/>
                        <a:t>John </a:t>
                      </a:r>
                    </a:p>
                  </a:txBody>
                  <a:tcPr/>
                </a:tc>
                <a:tc>
                  <a:txBody>
                    <a:bodyPr/>
                    <a:lstStyle/>
                    <a:p>
                      <a:r>
                        <a:rPr lang="de-DE" dirty="0"/>
                        <a:t>John</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b="1" dirty="0"/>
                        <a:t>Ted</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b="1" dirty="0"/>
                        <a:t>Bernie</a:t>
                      </a:r>
                    </a:p>
                  </a:txBody>
                  <a:tcPr/>
                </a:tc>
                <a:tc>
                  <a:txBody>
                    <a:bodyPr/>
                    <a:lstStyle/>
                    <a:p>
                      <a:r>
                        <a:rPr lang="de-DE" b="1" dirty="0"/>
                        <a:t>John</a:t>
                      </a:r>
                    </a:p>
                  </a:txBody>
                  <a:tcPr/>
                </a:tc>
                <a:extLst>
                  <a:ext uri="{0D108BD9-81ED-4DB2-BD59-A6C34878D82A}">
                    <a16:rowId xmlns:a16="http://schemas.microsoft.com/office/drawing/2014/main" val="2726381540"/>
                  </a:ext>
                </a:extLst>
              </a:tr>
              <a:tr h="417784">
                <a:tc>
                  <a:txBody>
                    <a:bodyPr/>
                    <a:lstStyle/>
                    <a:p>
                      <a:r>
                        <a:rPr lang="de-DE" dirty="0"/>
                        <a:t>3. Kandidat </a:t>
                      </a:r>
                    </a:p>
                  </a:txBody>
                  <a:tcPr/>
                </a:tc>
                <a:tc>
                  <a:txBody>
                    <a:bodyPr/>
                    <a:lstStyle/>
                    <a:p>
                      <a:r>
                        <a:rPr lang="de-DE" dirty="0"/>
                        <a:t>Bernie</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dirty="0"/>
                        <a:t>Ted</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b="1" dirty="0"/>
                        <a:t>Bernie</a:t>
                      </a:r>
                    </a:p>
                  </a:txBody>
                  <a:tcPr/>
                </a:tc>
                <a:tc>
                  <a:txBody>
                    <a:bodyPr/>
                    <a:lstStyle/>
                    <a:p>
                      <a:r>
                        <a:rPr lang="de-DE" b="1" dirty="0"/>
                        <a:t>John</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b="1" dirty="0"/>
                        <a:t>Ted</a:t>
                      </a:r>
                    </a:p>
                  </a:txBody>
                  <a:tcPr/>
                </a:tc>
                <a:extLst>
                  <a:ext uri="{0D108BD9-81ED-4DB2-BD59-A6C34878D82A}">
                    <a16:rowId xmlns:a16="http://schemas.microsoft.com/office/drawing/2014/main" val="2370126638"/>
                  </a:ext>
                </a:extLst>
              </a:tr>
              <a:tr h="417784">
                <a:tc>
                  <a:txBody>
                    <a:bodyPr/>
                    <a:lstStyle/>
                    <a:p>
                      <a:r>
                        <a:rPr lang="de-DE" dirty="0"/>
                        <a:t>4. Kandidat </a:t>
                      </a:r>
                    </a:p>
                  </a:txBody>
                  <a:tcPr/>
                </a:tc>
                <a:tc>
                  <a:txBody>
                    <a:bodyPr/>
                    <a:lstStyle/>
                    <a:p>
                      <a:r>
                        <a:rPr lang="de-DE" dirty="0"/>
                        <a:t>Ted</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dirty="0"/>
                        <a:t>Bernie</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dirty="0"/>
                        <a:t>Donald</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dirty="0"/>
                        <a:t>Donald</a:t>
                      </a:r>
                    </a:p>
                  </a:txBody>
                  <a:tcPr/>
                </a:tc>
                <a:tc>
                  <a:txBody>
                    <a:bodyPr/>
                    <a:lstStyle/>
                    <a:p>
                      <a:r>
                        <a:rPr lang="de-DE" i="1" dirty="0"/>
                        <a:t>Hillary</a:t>
                      </a:r>
                    </a:p>
                  </a:txBody>
                  <a:tcPr/>
                </a:tc>
                <a:extLst>
                  <a:ext uri="{0D108BD9-81ED-4DB2-BD59-A6C34878D82A}">
                    <a16:rowId xmlns:a16="http://schemas.microsoft.com/office/drawing/2014/main" val="2554297163"/>
                  </a:ext>
                </a:extLst>
              </a:tr>
              <a:tr h="417784">
                <a:tc>
                  <a:txBody>
                    <a:bodyPr/>
                    <a:lstStyle/>
                    <a:p>
                      <a:r>
                        <a:rPr lang="de-DE" dirty="0"/>
                        <a:t>5. Kandidat </a:t>
                      </a:r>
                    </a:p>
                  </a:txBody>
                  <a:tcPr/>
                </a:tc>
                <a:tc>
                  <a:txBody>
                    <a:bodyPr/>
                    <a:lstStyle/>
                    <a:p>
                      <a:r>
                        <a:rPr lang="de-DE" dirty="0"/>
                        <a:t>Donald</a:t>
                      </a:r>
                    </a:p>
                  </a:txBody>
                  <a:tcPr/>
                </a:tc>
                <a:tc>
                  <a:txBody>
                    <a:bodyPr/>
                    <a:lstStyle/>
                    <a:p>
                      <a:r>
                        <a:rPr lang="de-DE" i="1" dirty="0"/>
                        <a:t>Hillary</a:t>
                      </a:r>
                    </a:p>
                  </a:txBody>
                  <a:tcPr/>
                </a:tc>
                <a:tc>
                  <a:txBody>
                    <a:bodyPr/>
                    <a:lstStyle/>
                    <a:p>
                      <a:r>
                        <a:rPr lang="de-DE" i="1" dirty="0"/>
                        <a:t>Hillary</a:t>
                      </a:r>
                    </a:p>
                  </a:txBody>
                  <a:tcPr/>
                </a:tc>
                <a:tc>
                  <a:txBody>
                    <a:bodyPr/>
                    <a:lstStyle/>
                    <a:p>
                      <a:r>
                        <a:rPr lang="de-DE" i="1" dirty="0"/>
                        <a:t>Hillary</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dirty="0"/>
                        <a:t>Donald</a:t>
                      </a:r>
                    </a:p>
                  </a:txBody>
                  <a:tcPr/>
                </a:tc>
                <a:extLst>
                  <a:ext uri="{0D108BD9-81ED-4DB2-BD59-A6C34878D82A}">
                    <a16:rowId xmlns:a16="http://schemas.microsoft.com/office/drawing/2014/main" val="1953435238"/>
                  </a:ext>
                </a:extLst>
              </a:tr>
            </a:tbl>
          </a:graphicData>
        </a:graphic>
      </p:graphicFrame>
      <p:sp>
        <p:nvSpPr>
          <p:cNvPr id="7" name="Textfeld 6">
            <a:extLst>
              <a:ext uri="{FF2B5EF4-FFF2-40B4-BE49-F238E27FC236}">
                <a16:creationId xmlns:a16="http://schemas.microsoft.com/office/drawing/2014/main" id="{41C35572-B097-0855-FA91-296132D3CE73}"/>
              </a:ext>
            </a:extLst>
          </p:cNvPr>
          <p:cNvSpPr txBox="1"/>
          <p:nvPr/>
        </p:nvSpPr>
        <p:spPr>
          <a:xfrm rot="16200000">
            <a:off x="-383290" y="2989912"/>
            <a:ext cx="2395207" cy="369332"/>
          </a:xfrm>
          <a:prstGeom prst="rect">
            <a:avLst/>
          </a:prstGeom>
          <a:noFill/>
        </p:spPr>
        <p:txBody>
          <a:bodyPr wrap="none" rtlCol="0">
            <a:spAutoFit/>
          </a:bodyPr>
          <a:lstStyle/>
          <a:p>
            <a:r>
              <a:rPr lang="de-DE" dirty="0"/>
              <a:t>Ranking der Kandidaten </a:t>
            </a:r>
          </a:p>
        </p:txBody>
      </p:sp>
    </p:spTree>
    <p:extLst>
      <p:ext uri="{BB962C8B-B14F-4D97-AF65-F5344CB8AC3E}">
        <p14:creationId xmlns:p14="http://schemas.microsoft.com/office/powerpoint/2010/main" val="9059555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a:extLst>
              <a:ext uri="{FF2B5EF4-FFF2-40B4-BE49-F238E27FC236}">
                <a16:creationId xmlns:a16="http://schemas.microsoft.com/office/drawing/2014/main" id="{271AD577-0745-430E-A382-84DD4DC645B5}"/>
              </a:ext>
            </a:extLst>
          </p:cNvPr>
          <p:cNvSpPr>
            <a:spLocks noGrp="1"/>
          </p:cNvSpPr>
          <p:nvPr>
            <p:ph type="body" sz="quarter" idx="11"/>
          </p:nvPr>
        </p:nvSpPr>
        <p:spPr/>
        <p:txBody>
          <a:bodyPr/>
          <a:lstStyle/>
          <a:p>
            <a:r>
              <a:rPr lang="nb-NO" dirty="0"/>
              <a:t>(</a:t>
            </a:r>
            <a:r>
              <a:rPr lang="de-DE" sz="1000" kern="100" dirty="0">
                <a:effectLst/>
                <a:latin typeface="Aptos" panose="020B0004020202020204" pitchFamily="34" charset="0"/>
                <a:ea typeface="Aptos" panose="020B0004020202020204" pitchFamily="34" charset="0"/>
                <a:cs typeface="Times New Roman" panose="02020603050405020304" pitchFamily="18" charset="0"/>
              </a:rPr>
              <a:t>Mueller, 2009, S. 156) </a:t>
            </a:r>
            <a:endParaRPr lang="de-DE" dirty="0"/>
          </a:p>
        </p:txBody>
      </p:sp>
      <p:sp>
        <p:nvSpPr>
          <p:cNvPr id="4" name="Textplatzhalter 3">
            <a:extLst>
              <a:ext uri="{FF2B5EF4-FFF2-40B4-BE49-F238E27FC236}">
                <a16:creationId xmlns:a16="http://schemas.microsoft.com/office/drawing/2014/main" id="{E1681234-D78A-45DE-B8D7-1D67513E985E}"/>
              </a:ext>
            </a:extLst>
          </p:cNvPr>
          <p:cNvSpPr>
            <a:spLocks noGrp="1"/>
          </p:cNvSpPr>
          <p:nvPr>
            <p:ph type="body" idx="1"/>
          </p:nvPr>
        </p:nvSpPr>
        <p:spPr>
          <a:xfrm>
            <a:off x="452438" y="447675"/>
            <a:ext cx="8414471" cy="820016"/>
          </a:xfrm>
        </p:spPr>
        <p:txBody>
          <a:bodyPr>
            <a:normAutofit/>
          </a:bodyPr>
          <a:lstStyle/>
          <a:p>
            <a:r>
              <a:rPr lang="de-DE" sz="2800" dirty="0"/>
              <a:t>Alternativen zur Mehrheitsregel </a:t>
            </a:r>
          </a:p>
          <a:p>
            <a:endParaRPr lang="de-DE" dirty="0"/>
          </a:p>
        </p:txBody>
      </p:sp>
      <p:sp>
        <p:nvSpPr>
          <p:cNvPr id="5" name="Inhaltsplatzhalter 4">
            <a:extLst>
              <a:ext uri="{FF2B5EF4-FFF2-40B4-BE49-F238E27FC236}">
                <a16:creationId xmlns:a16="http://schemas.microsoft.com/office/drawing/2014/main" id="{1CEA19B9-3E31-470C-B1E4-A3D745DC8BC9}"/>
              </a:ext>
            </a:extLst>
          </p:cNvPr>
          <p:cNvSpPr>
            <a:spLocks noGrp="1"/>
          </p:cNvSpPr>
          <p:nvPr>
            <p:ph sz="half" idx="2"/>
          </p:nvPr>
        </p:nvSpPr>
        <p:spPr>
          <a:xfrm>
            <a:off x="452438" y="1600255"/>
            <a:ext cx="8199726" cy="2810026"/>
          </a:xfrm>
        </p:spPr>
        <p:txBody>
          <a:bodyPr>
            <a:normAutofit/>
          </a:bodyPr>
          <a:lstStyle/>
          <a:p>
            <a:pPr>
              <a:spcBef>
                <a:spcPts val="1200"/>
              </a:spcBef>
            </a:pPr>
            <a:r>
              <a:rPr lang="de-DE" sz="1800" u="sng" dirty="0">
                <a:latin typeface="Roboto Serif" panose="020B0604020202020204" charset="0"/>
                <a:cs typeface="Roboto Serif" panose="020B0604020202020204" charset="0"/>
              </a:rPr>
              <a:t>Approval Voting </a:t>
            </a:r>
          </a:p>
          <a:p>
            <a:pPr marL="342900" indent="-342900">
              <a:spcBef>
                <a:spcPts val="1200"/>
              </a:spcBef>
              <a:buFont typeface="Arial" panose="020B0604020202020204" pitchFamily="34" charset="0"/>
              <a:buChar char="•"/>
            </a:pPr>
            <a:endParaRPr lang="de-DE" sz="1800" b="1" dirty="0"/>
          </a:p>
          <a:p>
            <a:pPr marL="342900" indent="-342900">
              <a:spcBef>
                <a:spcPts val="1200"/>
              </a:spcBef>
              <a:buFont typeface="Arial" panose="020B0604020202020204" pitchFamily="34" charset="0"/>
              <a:buChar char="•"/>
            </a:pPr>
            <a:r>
              <a:rPr lang="de-DE" sz="1800" b="1" dirty="0"/>
              <a:t>Approval Voting (Zustimmungswahl): </a:t>
            </a:r>
            <a:r>
              <a:rPr lang="de-DE" sz="1800" dirty="0"/>
              <a:t>Beliebig viele Kandidaten kann zugestimmt werden, Kandidat mit den meisten Zustimmungen gewinnt </a:t>
            </a:r>
          </a:p>
          <a:p>
            <a:pPr marL="342900" indent="-342900">
              <a:spcBef>
                <a:spcPts val="1200"/>
              </a:spcBef>
              <a:buFont typeface="Arial" panose="020B0604020202020204" pitchFamily="34" charset="0"/>
              <a:buChar char="•"/>
            </a:pPr>
            <a:endParaRPr lang="de-DE" sz="1800" b="1" dirty="0"/>
          </a:p>
          <a:p>
            <a:pPr marL="342900" indent="-342900">
              <a:spcBef>
                <a:spcPts val="1200"/>
              </a:spcBef>
              <a:buFont typeface="Arial" panose="020B0604020202020204" pitchFamily="34" charset="0"/>
              <a:buChar char="•"/>
            </a:pPr>
            <a:endParaRPr lang="de-DE" sz="1800" dirty="0"/>
          </a:p>
        </p:txBody>
      </p:sp>
    </p:spTree>
    <p:extLst>
      <p:ext uri="{BB962C8B-B14F-4D97-AF65-F5344CB8AC3E}">
        <p14:creationId xmlns:p14="http://schemas.microsoft.com/office/powerpoint/2010/main" val="229042256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a:extLst>
              <a:ext uri="{FF2B5EF4-FFF2-40B4-BE49-F238E27FC236}">
                <a16:creationId xmlns:a16="http://schemas.microsoft.com/office/drawing/2014/main" id="{271AD577-0745-430E-A382-84DD4DC645B5}"/>
              </a:ext>
            </a:extLst>
          </p:cNvPr>
          <p:cNvSpPr>
            <a:spLocks noGrp="1"/>
          </p:cNvSpPr>
          <p:nvPr>
            <p:ph type="body" sz="quarter" idx="11"/>
          </p:nvPr>
        </p:nvSpPr>
        <p:spPr/>
        <p:txBody>
          <a:bodyPr/>
          <a:lstStyle/>
          <a:p>
            <a:r>
              <a:rPr lang="nb-NO" dirty="0"/>
              <a:t>(</a:t>
            </a:r>
            <a:r>
              <a:rPr lang="de-DE" altLang="de-DE" dirty="0">
                <a:latin typeface="Aptos" panose="020B0004020202020204" pitchFamily="34" charset="0"/>
                <a:ea typeface="Aptos" panose="020B0004020202020204" pitchFamily="34" charset="0"/>
                <a:cs typeface="Times New Roman" panose="02020603050405020304" pitchFamily="18" charset="0"/>
              </a:rPr>
              <a:t>Alós-Ferrer &amp; Granić</a:t>
            </a:r>
            <a:r>
              <a:rPr lang="nb-NO" dirty="0"/>
              <a:t>, 2010, S. 400)</a:t>
            </a:r>
            <a:endParaRPr lang="de-DE" dirty="0"/>
          </a:p>
          <a:p>
            <a:endParaRPr lang="de-DE" dirty="0"/>
          </a:p>
        </p:txBody>
      </p:sp>
      <p:sp>
        <p:nvSpPr>
          <p:cNvPr id="4" name="Textplatzhalter 3">
            <a:extLst>
              <a:ext uri="{FF2B5EF4-FFF2-40B4-BE49-F238E27FC236}">
                <a16:creationId xmlns:a16="http://schemas.microsoft.com/office/drawing/2014/main" id="{E1681234-D78A-45DE-B8D7-1D67513E985E}"/>
              </a:ext>
            </a:extLst>
          </p:cNvPr>
          <p:cNvSpPr>
            <a:spLocks noGrp="1"/>
          </p:cNvSpPr>
          <p:nvPr>
            <p:ph type="body" idx="1"/>
          </p:nvPr>
        </p:nvSpPr>
        <p:spPr>
          <a:xfrm>
            <a:off x="452438" y="447675"/>
            <a:ext cx="8414471" cy="820016"/>
          </a:xfrm>
        </p:spPr>
        <p:txBody>
          <a:bodyPr>
            <a:normAutofit/>
          </a:bodyPr>
          <a:lstStyle/>
          <a:p>
            <a:r>
              <a:rPr lang="de-DE" sz="2800" dirty="0"/>
              <a:t>Alternativen zur Mehrheitsregel </a:t>
            </a:r>
          </a:p>
          <a:p>
            <a:endParaRPr lang="de-DE" dirty="0"/>
          </a:p>
        </p:txBody>
      </p:sp>
      <p:sp>
        <p:nvSpPr>
          <p:cNvPr id="5" name="Inhaltsplatzhalter 4">
            <a:extLst>
              <a:ext uri="{FF2B5EF4-FFF2-40B4-BE49-F238E27FC236}">
                <a16:creationId xmlns:a16="http://schemas.microsoft.com/office/drawing/2014/main" id="{1CEA19B9-3E31-470C-B1E4-A3D745DC8BC9}"/>
              </a:ext>
            </a:extLst>
          </p:cNvPr>
          <p:cNvSpPr>
            <a:spLocks noGrp="1"/>
          </p:cNvSpPr>
          <p:nvPr>
            <p:ph sz="half" idx="2"/>
          </p:nvPr>
        </p:nvSpPr>
        <p:spPr>
          <a:xfrm>
            <a:off x="452438" y="1166737"/>
            <a:ext cx="8199726" cy="2810026"/>
          </a:xfrm>
        </p:spPr>
        <p:txBody>
          <a:bodyPr>
            <a:normAutofit/>
          </a:bodyPr>
          <a:lstStyle/>
          <a:p>
            <a:pPr marL="342900" indent="-342900">
              <a:spcBef>
                <a:spcPts val="1200"/>
              </a:spcBef>
              <a:buFont typeface="Arial" panose="020B0604020202020204" pitchFamily="34" charset="0"/>
              <a:buChar char="•"/>
            </a:pPr>
            <a:endParaRPr lang="de-DE" sz="1800" b="1" dirty="0"/>
          </a:p>
          <a:p>
            <a:pPr marL="342900" indent="-342900">
              <a:spcBef>
                <a:spcPts val="1200"/>
              </a:spcBef>
              <a:buFont typeface="Arial" panose="020B0604020202020204" pitchFamily="34" charset="0"/>
              <a:buChar char="•"/>
            </a:pPr>
            <a:endParaRPr lang="de-DE" sz="1800" dirty="0"/>
          </a:p>
        </p:txBody>
      </p:sp>
      <p:pic>
        <p:nvPicPr>
          <p:cNvPr id="9" name="Grafik 8" descr="Ein Bild, das Text, Screenshot, Zahl, Schrift enthält.&#10;&#10;Automatisch generierte Beschreibung">
            <a:extLst>
              <a:ext uri="{FF2B5EF4-FFF2-40B4-BE49-F238E27FC236}">
                <a16:creationId xmlns:a16="http://schemas.microsoft.com/office/drawing/2014/main" id="{82A27027-9DC6-5930-AF40-16E0310C7771}"/>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5455" t="25993" r="5151" b="16094"/>
          <a:stretch/>
        </p:blipFill>
        <p:spPr>
          <a:xfrm>
            <a:off x="685799" y="1172607"/>
            <a:ext cx="6366164" cy="3093164"/>
          </a:xfrm>
          <a:prstGeom prst="rect">
            <a:avLst/>
          </a:prstGeom>
        </p:spPr>
      </p:pic>
      <p:sp>
        <p:nvSpPr>
          <p:cNvPr id="10" name="Rechteck 9">
            <a:extLst>
              <a:ext uri="{FF2B5EF4-FFF2-40B4-BE49-F238E27FC236}">
                <a16:creationId xmlns:a16="http://schemas.microsoft.com/office/drawing/2014/main" id="{128F3238-DBB5-D1F0-2C1E-89432F6ABE7D}"/>
              </a:ext>
            </a:extLst>
          </p:cNvPr>
          <p:cNvSpPr/>
          <p:nvPr/>
        </p:nvSpPr>
        <p:spPr>
          <a:xfrm>
            <a:off x="6206837" y="2259387"/>
            <a:ext cx="277091" cy="312363"/>
          </a:xfrm>
          <a:prstGeom prst="rect">
            <a:avLst/>
          </a:prstGeom>
          <a:solidFill>
            <a:srgbClr val="92D050">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1" name="Rechteck 10">
            <a:extLst>
              <a:ext uri="{FF2B5EF4-FFF2-40B4-BE49-F238E27FC236}">
                <a16:creationId xmlns:a16="http://schemas.microsoft.com/office/drawing/2014/main" id="{AA374F81-F613-602A-9C2F-5673901E088C}"/>
              </a:ext>
            </a:extLst>
          </p:cNvPr>
          <p:cNvSpPr/>
          <p:nvPr/>
        </p:nvSpPr>
        <p:spPr>
          <a:xfrm>
            <a:off x="4552301" y="2255605"/>
            <a:ext cx="277091" cy="312363"/>
          </a:xfrm>
          <a:prstGeom prst="rect">
            <a:avLst/>
          </a:prstGeom>
          <a:solidFill>
            <a:srgbClr val="92D050">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2" name="Rechteck 11">
            <a:extLst>
              <a:ext uri="{FF2B5EF4-FFF2-40B4-BE49-F238E27FC236}">
                <a16:creationId xmlns:a16="http://schemas.microsoft.com/office/drawing/2014/main" id="{EC330057-A52B-0882-D128-9B69354AF267}"/>
              </a:ext>
            </a:extLst>
          </p:cNvPr>
          <p:cNvSpPr/>
          <p:nvPr/>
        </p:nvSpPr>
        <p:spPr>
          <a:xfrm>
            <a:off x="6220691" y="2960001"/>
            <a:ext cx="277091" cy="312363"/>
          </a:xfrm>
          <a:prstGeom prst="rect">
            <a:avLst/>
          </a:prstGeom>
          <a:solidFill>
            <a:srgbClr val="92D050">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3" name="Rechteck 12">
            <a:extLst>
              <a:ext uri="{FF2B5EF4-FFF2-40B4-BE49-F238E27FC236}">
                <a16:creationId xmlns:a16="http://schemas.microsoft.com/office/drawing/2014/main" id="{DDCBF510-E726-E6E6-B237-147E0C00F310}"/>
              </a:ext>
            </a:extLst>
          </p:cNvPr>
          <p:cNvSpPr/>
          <p:nvPr/>
        </p:nvSpPr>
        <p:spPr>
          <a:xfrm>
            <a:off x="4538447" y="2960002"/>
            <a:ext cx="277091" cy="312363"/>
          </a:xfrm>
          <a:prstGeom prst="rect">
            <a:avLst/>
          </a:prstGeom>
          <a:solidFill>
            <a:srgbClr val="92D050">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4" name="Rechteck 13">
            <a:extLst>
              <a:ext uri="{FF2B5EF4-FFF2-40B4-BE49-F238E27FC236}">
                <a16:creationId xmlns:a16="http://schemas.microsoft.com/office/drawing/2014/main" id="{B89AC4C5-8923-AC87-DC66-2B3C195C4E15}"/>
              </a:ext>
            </a:extLst>
          </p:cNvPr>
          <p:cNvSpPr/>
          <p:nvPr/>
        </p:nvSpPr>
        <p:spPr>
          <a:xfrm>
            <a:off x="6206837" y="3415750"/>
            <a:ext cx="277091" cy="312363"/>
          </a:xfrm>
          <a:prstGeom prst="rect">
            <a:avLst/>
          </a:prstGeom>
          <a:solidFill>
            <a:srgbClr val="92D050">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5" name="Rechteck 14">
            <a:extLst>
              <a:ext uri="{FF2B5EF4-FFF2-40B4-BE49-F238E27FC236}">
                <a16:creationId xmlns:a16="http://schemas.microsoft.com/office/drawing/2014/main" id="{28BFF191-6A24-FDB2-A2DE-FF3B7EF91AD5}"/>
              </a:ext>
            </a:extLst>
          </p:cNvPr>
          <p:cNvSpPr/>
          <p:nvPr/>
        </p:nvSpPr>
        <p:spPr>
          <a:xfrm>
            <a:off x="4538446" y="3415751"/>
            <a:ext cx="277091" cy="312363"/>
          </a:xfrm>
          <a:prstGeom prst="rect">
            <a:avLst/>
          </a:prstGeom>
          <a:solidFill>
            <a:srgbClr val="92D050">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Tree>
    <p:extLst>
      <p:ext uri="{BB962C8B-B14F-4D97-AF65-F5344CB8AC3E}">
        <p14:creationId xmlns:p14="http://schemas.microsoft.com/office/powerpoint/2010/main" val="5778758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1"/>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2"/>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3"/>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4"/>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P spid="12" grpId="0" animBg="1"/>
      <p:bldP spid="13" grpId="0" animBg="1"/>
      <p:bldP spid="14" grpId="0" animBg="1"/>
      <p:bldP spid="15"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a:extLst>
              <a:ext uri="{FF2B5EF4-FFF2-40B4-BE49-F238E27FC236}">
                <a16:creationId xmlns:a16="http://schemas.microsoft.com/office/drawing/2014/main" id="{271AD577-0745-430E-A382-84DD4DC645B5}"/>
              </a:ext>
            </a:extLst>
          </p:cNvPr>
          <p:cNvSpPr>
            <a:spLocks noGrp="1"/>
          </p:cNvSpPr>
          <p:nvPr>
            <p:ph type="body" sz="quarter" idx="11"/>
          </p:nvPr>
        </p:nvSpPr>
        <p:spPr/>
        <p:txBody>
          <a:bodyPr/>
          <a:lstStyle/>
          <a:p>
            <a:r>
              <a:rPr lang="nb-NO" dirty="0"/>
              <a:t>(</a:t>
            </a:r>
            <a:r>
              <a:rPr lang="de-DE" altLang="de-DE" dirty="0">
                <a:latin typeface="Aptos" panose="020B0004020202020204" pitchFamily="34" charset="0"/>
                <a:ea typeface="Aptos" panose="020B0004020202020204" pitchFamily="34" charset="0"/>
                <a:cs typeface="Times New Roman" panose="02020603050405020304" pitchFamily="18" charset="0"/>
              </a:rPr>
              <a:t>Alós-Ferrer &amp; Granić</a:t>
            </a:r>
            <a:r>
              <a:rPr lang="nb-NO" dirty="0"/>
              <a:t>, 2010, S. 401–402)</a:t>
            </a:r>
            <a:endParaRPr lang="de-DE" dirty="0"/>
          </a:p>
        </p:txBody>
      </p:sp>
      <p:sp>
        <p:nvSpPr>
          <p:cNvPr id="5" name="Inhaltsplatzhalter 4">
            <a:extLst>
              <a:ext uri="{FF2B5EF4-FFF2-40B4-BE49-F238E27FC236}">
                <a16:creationId xmlns:a16="http://schemas.microsoft.com/office/drawing/2014/main" id="{1CEA19B9-3E31-470C-B1E4-A3D745DC8BC9}"/>
              </a:ext>
            </a:extLst>
          </p:cNvPr>
          <p:cNvSpPr>
            <a:spLocks noGrp="1"/>
          </p:cNvSpPr>
          <p:nvPr>
            <p:ph sz="half" idx="2"/>
          </p:nvPr>
        </p:nvSpPr>
        <p:spPr>
          <a:xfrm>
            <a:off x="452438" y="1166737"/>
            <a:ext cx="8199726" cy="2810026"/>
          </a:xfrm>
        </p:spPr>
        <p:txBody>
          <a:bodyPr>
            <a:normAutofit/>
          </a:bodyPr>
          <a:lstStyle/>
          <a:p>
            <a:pPr marL="342900" indent="-342900">
              <a:spcBef>
                <a:spcPts val="1200"/>
              </a:spcBef>
              <a:buFont typeface="Arial" panose="020B0604020202020204" pitchFamily="34" charset="0"/>
              <a:buChar char="•"/>
            </a:pPr>
            <a:endParaRPr lang="de-DE" sz="1800" b="1" dirty="0"/>
          </a:p>
          <a:p>
            <a:pPr marL="342900" indent="-342900">
              <a:spcBef>
                <a:spcPts val="1200"/>
              </a:spcBef>
              <a:buFont typeface="Arial" panose="020B0604020202020204" pitchFamily="34" charset="0"/>
              <a:buChar char="•"/>
            </a:pPr>
            <a:endParaRPr lang="de-DE" sz="1800" dirty="0"/>
          </a:p>
        </p:txBody>
      </p:sp>
      <p:pic>
        <p:nvPicPr>
          <p:cNvPr id="12" name="Grafik 11" descr="Ein Bild, das Text, Screenshot, Zahl, Schrift enthält.&#10;&#10;Automatisch generierte Beschreibung">
            <a:extLst>
              <a:ext uri="{FF2B5EF4-FFF2-40B4-BE49-F238E27FC236}">
                <a16:creationId xmlns:a16="http://schemas.microsoft.com/office/drawing/2014/main" id="{68661DB4-BEBA-8E54-18E8-516529399E56}"/>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5354" t="29630" r="8080" b="32794"/>
          <a:stretch/>
        </p:blipFill>
        <p:spPr>
          <a:xfrm>
            <a:off x="2098964" y="2863298"/>
            <a:ext cx="4996935" cy="1589918"/>
          </a:xfrm>
          <a:prstGeom prst="rect">
            <a:avLst/>
          </a:prstGeom>
        </p:spPr>
      </p:pic>
      <p:pic>
        <p:nvPicPr>
          <p:cNvPr id="14" name="Grafik 13" descr="Ein Bild, das Text, Screenshot, Zahl, Schrift enthält.&#10;&#10;Automatisch generierte Beschreibung">
            <a:extLst>
              <a:ext uri="{FF2B5EF4-FFF2-40B4-BE49-F238E27FC236}">
                <a16:creationId xmlns:a16="http://schemas.microsoft.com/office/drawing/2014/main" id="{46FEFE98-496C-14AD-B302-E0D8DCA03318}"/>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7070" t="22683" r="6364" b="15960"/>
          <a:stretch/>
        </p:blipFill>
        <p:spPr>
          <a:xfrm>
            <a:off x="2098964" y="193758"/>
            <a:ext cx="4996935" cy="2656325"/>
          </a:xfrm>
          <a:prstGeom prst="rect">
            <a:avLst/>
          </a:prstGeom>
        </p:spPr>
      </p:pic>
      <p:sp>
        <p:nvSpPr>
          <p:cNvPr id="17" name="Rechteck 16">
            <a:extLst>
              <a:ext uri="{FF2B5EF4-FFF2-40B4-BE49-F238E27FC236}">
                <a16:creationId xmlns:a16="http://schemas.microsoft.com/office/drawing/2014/main" id="{FA9D64EE-E7D6-B3FA-5DF5-823D30DA6058}"/>
              </a:ext>
            </a:extLst>
          </p:cNvPr>
          <p:cNvSpPr/>
          <p:nvPr/>
        </p:nvSpPr>
        <p:spPr>
          <a:xfrm>
            <a:off x="2098963" y="1082039"/>
            <a:ext cx="4996935" cy="169396"/>
          </a:xfrm>
          <a:prstGeom prst="rect">
            <a:avLst/>
          </a:prstGeom>
          <a:solidFill>
            <a:srgbClr val="92D050">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8" name="Rechteck 17">
            <a:extLst>
              <a:ext uri="{FF2B5EF4-FFF2-40B4-BE49-F238E27FC236}">
                <a16:creationId xmlns:a16="http://schemas.microsoft.com/office/drawing/2014/main" id="{D796EE54-1A3E-9B5D-9E22-B6D8341AF3EC}"/>
              </a:ext>
            </a:extLst>
          </p:cNvPr>
          <p:cNvSpPr/>
          <p:nvPr/>
        </p:nvSpPr>
        <p:spPr>
          <a:xfrm>
            <a:off x="2098963" y="1281657"/>
            <a:ext cx="4996935" cy="169396"/>
          </a:xfrm>
          <a:prstGeom prst="rect">
            <a:avLst/>
          </a:prstGeom>
          <a:solidFill>
            <a:srgbClr val="92D050">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9" name="Rechteck 18">
            <a:extLst>
              <a:ext uri="{FF2B5EF4-FFF2-40B4-BE49-F238E27FC236}">
                <a16:creationId xmlns:a16="http://schemas.microsoft.com/office/drawing/2014/main" id="{B4D6BCE9-5C66-4A8E-8EB4-A0C14D013A68}"/>
              </a:ext>
            </a:extLst>
          </p:cNvPr>
          <p:cNvSpPr/>
          <p:nvPr/>
        </p:nvSpPr>
        <p:spPr>
          <a:xfrm>
            <a:off x="2098964" y="1688164"/>
            <a:ext cx="4996935" cy="169396"/>
          </a:xfrm>
          <a:prstGeom prst="rect">
            <a:avLst/>
          </a:prstGeom>
          <a:solidFill>
            <a:srgbClr val="92D050">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0" name="Rechteck 19">
            <a:extLst>
              <a:ext uri="{FF2B5EF4-FFF2-40B4-BE49-F238E27FC236}">
                <a16:creationId xmlns:a16="http://schemas.microsoft.com/office/drawing/2014/main" id="{C15F77E3-7E58-A5D1-D958-CC9FB2A8474F}"/>
              </a:ext>
            </a:extLst>
          </p:cNvPr>
          <p:cNvSpPr/>
          <p:nvPr/>
        </p:nvSpPr>
        <p:spPr>
          <a:xfrm>
            <a:off x="2098963" y="2065870"/>
            <a:ext cx="4996935" cy="169396"/>
          </a:xfrm>
          <a:prstGeom prst="rect">
            <a:avLst/>
          </a:prstGeom>
          <a:solidFill>
            <a:srgbClr val="92D050">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Tree>
    <p:extLst>
      <p:ext uri="{BB962C8B-B14F-4D97-AF65-F5344CB8AC3E}">
        <p14:creationId xmlns:p14="http://schemas.microsoft.com/office/powerpoint/2010/main" val="3385175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8"/>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9"/>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8" grpId="0" animBg="1"/>
      <p:bldP spid="19" grpId="0" animBg="1"/>
      <p:bldP spid="20"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a:extLst>
              <a:ext uri="{FF2B5EF4-FFF2-40B4-BE49-F238E27FC236}">
                <a16:creationId xmlns:a16="http://schemas.microsoft.com/office/drawing/2014/main" id="{271AD577-0745-430E-A382-84DD4DC645B5}"/>
              </a:ext>
            </a:extLst>
          </p:cNvPr>
          <p:cNvSpPr>
            <a:spLocks noGrp="1"/>
          </p:cNvSpPr>
          <p:nvPr>
            <p:ph type="body" sz="quarter" idx="11"/>
          </p:nvPr>
        </p:nvSpPr>
        <p:spPr>
          <a:xfrm>
            <a:off x="2999580" y="4737650"/>
            <a:ext cx="5234783" cy="164805"/>
          </a:xfrm>
        </p:spPr>
        <p:txBody>
          <a:bodyPr/>
          <a:lstStyle/>
          <a:p>
            <a:r>
              <a:rPr lang="nb-NO" dirty="0"/>
              <a:t>(</a:t>
            </a:r>
            <a:r>
              <a:rPr lang="de-DE" altLang="de-DE" dirty="0">
                <a:latin typeface="Aptos" panose="020B0004020202020204" pitchFamily="34" charset="0"/>
                <a:ea typeface="Aptos" panose="020B0004020202020204" pitchFamily="34" charset="0"/>
                <a:cs typeface="Times New Roman" panose="02020603050405020304" pitchFamily="18" charset="0"/>
              </a:rPr>
              <a:t>Alós-Ferrer &amp; Granić</a:t>
            </a:r>
            <a:r>
              <a:rPr lang="nb-NO" dirty="0"/>
              <a:t>, 2010, S. 405–406)</a:t>
            </a:r>
            <a:endParaRPr lang="de-DE" dirty="0"/>
          </a:p>
        </p:txBody>
      </p:sp>
      <p:sp>
        <p:nvSpPr>
          <p:cNvPr id="3" name="Textplatzhalter 2">
            <a:extLst>
              <a:ext uri="{FF2B5EF4-FFF2-40B4-BE49-F238E27FC236}">
                <a16:creationId xmlns:a16="http://schemas.microsoft.com/office/drawing/2014/main" id="{5569F98F-435D-4ABB-AE40-FA2992426771}"/>
              </a:ext>
            </a:extLst>
          </p:cNvPr>
          <p:cNvSpPr>
            <a:spLocks noGrp="1"/>
          </p:cNvSpPr>
          <p:nvPr>
            <p:ph type="body" sz="quarter" idx="12"/>
          </p:nvPr>
        </p:nvSpPr>
        <p:spPr/>
        <p:txBody>
          <a:bodyPr/>
          <a:lstStyle/>
          <a:p>
            <a:endParaRPr lang="de-DE" dirty="0"/>
          </a:p>
        </p:txBody>
      </p:sp>
      <p:sp>
        <p:nvSpPr>
          <p:cNvPr id="5" name="Inhaltsplatzhalter 4">
            <a:extLst>
              <a:ext uri="{FF2B5EF4-FFF2-40B4-BE49-F238E27FC236}">
                <a16:creationId xmlns:a16="http://schemas.microsoft.com/office/drawing/2014/main" id="{1CEA19B9-3E31-470C-B1E4-A3D745DC8BC9}"/>
              </a:ext>
            </a:extLst>
          </p:cNvPr>
          <p:cNvSpPr>
            <a:spLocks noGrp="1"/>
          </p:cNvSpPr>
          <p:nvPr>
            <p:ph sz="half" idx="2"/>
          </p:nvPr>
        </p:nvSpPr>
        <p:spPr>
          <a:xfrm>
            <a:off x="452438" y="1166737"/>
            <a:ext cx="8199726" cy="2810026"/>
          </a:xfrm>
        </p:spPr>
        <p:txBody>
          <a:bodyPr>
            <a:normAutofit/>
          </a:bodyPr>
          <a:lstStyle/>
          <a:p>
            <a:pPr marL="342900" indent="-342900">
              <a:spcBef>
                <a:spcPts val="1200"/>
              </a:spcBef>
              <a:buFont typeface="Arial" panose="020B0604020202020204" pitchFamily="34" charset="0"/>
              <a:buChar char="•"/>
            </a:pPr>
            <a:endParaRPr lang="de-DE" sz="1800" b="1" dirty="0"/>
          </a:p>
          <a:p>
            <a:pPr marL="342900" indent="-342900">
              <a:spcBef>
                <a:spcPts val="1200"/>
              </a:spcBef>
              <a:buFont typeface="Arial" panose="020B0604020202020204" pitchFamily="34" charset="0"/>
              <a:buChar char="•"/>
            </a:pPr>
            <a:endParaRPr lang="de-DE" sz="1800" dirty="0"/>
          </a:p>
        </p:txBody>
      </p:sp>
      <p:pic>
        <p:nvPicPr>
          <p:cNvPr id="6" name="Grafik 5" descr="Ein Bild, das Text, Screenshot, Schrift, Diagramm enthält.&#10;&#10;Automatisch generierte Beschreibung">
            <a:extLst>
              <a:ext uri="{FF2B5EF4-FFF2-40B4-BE49-F238E27FC236}">
                <a16:creationId xmlns:a16="http://schemas.microsoft.com/office/drawing/2014/main" id="{DF6272E4-F41F-F731-FF07-FE167DFE7721}"/>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6822" t="11195" r="8755" b="7268"/>
          <a:stretch/>
        </p:blipFill>
        <p:spPr>
          <a:xfrm>
            <a:off x="208713" y="886046"/>
            <a:ext cx="3879273" cy="2810026"/>
          </a:xfrm>
          <a:prstGeom prst="rect">
            <a:avLst/>
          </a:prstGeom>
        </p:spPr>
      </p:pic>
      <p:pic>
        <p:nvPicPr>
          <p:cNvPr id="8" name="Grafik 7" descr="Ein Bild, das Text, Screenshot, Diagramm, Schrift enthält.&#10;&#10;Automatisch generierte Beschreibung">
            <a:extLst>
              <a:ext uri="{FF2B5EF4-FFF2-40B4-BE49-F238E27FC236}">
                <a16:creationId xmlns:a16="http://schemas.microsoft.com/office/drawing/2014/main" id="{1AC090C8-CD85-6769-9A21-C7AB68C6561E}"/>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5431" t="14051" r="8636" b="10668"/>
          <a:stretch/>
        </p:blipFill>
        <p:spPr>
          <a:xfrm>
            <a:off x="4331711" y="886046"/>
            <a:ext cx="4165279" cy="2736725"/>
          </a:xfrm>
          <a:prstGeom prst="rect">
            <a:avLst/>
          </a:prstGeom>
        </p:spPr>
      </p:pic>
    </p:spTree>
    <p:extLst>
      <p:ext uri="{BB962C8B-B14F-4D97-AF65-F5344CB8AC3E}">
        <p14:creationId xmlns:p14="http://schemas.microsoft.com/office/powerpoint/2010/main" val="9674742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a:extLst>
              <a:ext uri="{FF2B5EF4-FFF2-40B4-BE49-F238E27FC236}">
                <a16:creationId xmlns:a16="http://schemas.microsoft.com/office/drawing/2014/main" id="{271AD577-0745-430E-A382-84DD4DC645B5}"/>
              </a:ext>
            </a:extLst>
          </p:cNvPr>
          <p:cNvSpPr>
            <a:spLocks noGrp="1"/>
          </p:cNvSpPr>
          <p:nvPr>
            <p:ph type="body" sz="quarter" idx="11"/>
          </p:nvPr>
        </p:nvSpPr>
        <p:spPr/>
        <p:txBody>
          <a:bodyPr/>
          <a:lstStyle/>
          <a:p>
            <a:r>
              <a:rPr kumimoji="0" lang="de-DE" altLang="de-DE" sz="1000" b="0" i="0" u="none" strike="noStrike" cap="none" normalizeH="0" baseline="0" dirty="0">
                <a:ln>
                  <a:noFill/>
                </a:ln>
                <a:solidFill>
                  <a:schemeClr val="tx1"/>
                </a:solidFill>
                <a:effectLst/>
                <a:latin typeface="Aptos" panose="020B0004020202020204" pitchFamily="34" charset="0"/>
                <a:ea typeface="Aptos" panose="020B0004020202020204" pitchFamily="34" charset="0"/>
                <a:cs typeface="Times New Roman" panose="02020603050405020304" pitchFamily="18" charset="0"/>
              </a:rPr>
              <a:t>(Kondratev &amp; Nesterov, 2019, S.189–205)</a:t>
            </a:r>
            <a:r>
              <a:rPr lang="nb-NO" dirty="0"/>
              <a:t> (</a:t>
            </a:r>
            <a:r>
              <a:rPr lang="de-DE" altLang="de-DE" dirty="0">
                <a:latin typeface="Aptos" panose="020B0004020202020204" pitchFamily="34" charset="0"/>
                <a:ea typeface="Aptos" panose="020B0004020202020204" pitchFamily="34" charset="0"/>
                <a:cs typeface="Times New Roman" panose="02020603050405020304" pitchFamily="18" charset="0"/>
              </a:rPr>
              <a:t>Alós-Ferrer &amp; Granić</a:t>
            </a:r>
            <a:r>
              <a:rPr lang="nb-NO" dirty="0"/>
              <a:t>, 2010, S. 408–411)</a:t>
            </a:r>
            <a:endParaRPr lang="de-DE" dirty="0"/>
          </a:p>
        </p:txBody>
      </p:sp>
      <p:sp>
        <p:nvSpPr>
          <p:cNvPr id="3" name="Textplatzhalter 2">
            <a:extLst>
              <a:ext uri="{FF2B5EF4-FFF2-40B4-BE49-F238E27FC236}">
                <a16:creationId xmlns:a16="http://schemas.microsoft.com/office/drawing/2014/main" id="{5569F98F-435D-4ABB-AE40-FA2992426771}"/>
              </a:ext>
            </a:extLst>
          </p:cNvPr>
          <p:cNvSpPr>
            <a:spLocks noGrp="1"/>
          </p:cNvSpPr>
          <p:nvPr>
            <p:ph type="body" sz="quarter" idx="12"/>
          </p:nvPr>
        </p:nvSpPr>
        <p:spPr/>
        <p:txBody>
          <a:bodyPr/>
          <a:lstStyle/>
          <a:p>
            <a:endParaRPr lang="de-DE" dirty="0"/>
          </a:p>
        </p:txBody>
      </p:sp>
      <p:sp>
        <p:nvSpPr>
          <p:cNvPr id="4" name="Textplatzhalter 3">
            <a:extLst>
              <a:ext uri="{FF2B5EF4-FFF2-40B4-BE49-F238E27FC236}">
                <a16:creationId xmlns:a16="http://schemas.microsoft.com/office/drawing/2014/main" id="{E1681234-D78A-45DE-B8D7-1D67513E985E}"/>
              </a:ext>
            </a:extLst>
          </p:cNvPr>
          <p:cNvSpPr>
            <a:spLocks noGrp="1"/>
          </p:cNvSpPr>
          <p:nvPr>
            <p:ph type="body" idx="1"/>
          </p:nvPr>
        </p:nvSpPr>
        <p:spPr>
          <a:xfrm>
            <a:off x="452438" y="447675"/>
            <a:ext cx="8414471" cy="820016"/>
          </a:xfrm>
        </p:spPr>
        <p:txBody>
          <a:bodyPr>
            <a:normAutofit/>
          </a:bodyPr>
          <a:lstStyle/>
          <a:p>
            <a:r>
              <a:rPr lang="de-DE" sz="2800" dirty="0"/>
              <a:t>Alternativen zur Mehrheitsregel </a:t>
            </a:r>
          </a:p>
          <a:p>
            <a:endParaRPr lang="de-DE" dirty="0"/>
          </a:p>
        </p:txBody>
      </p:sp>
      <p:sp>
        <p:nvSpPr>
          <p:cNvPr id="5" name="Inhaltsplatzhalter 4">
            <a:extLst>
              <a:ext uri="{FF2B5EF4-FFF2-40B4-BE49-F238E27FC236}">
                <a16:creationId xmlns:a16="http://schemas.microsoft.com/office/drawing/2014/main" id="{1CEA19B9-3E31-470C-B1E4-A3D745DC8BC9}"/>
              </a:ext>
            </a:extLst>
          </p:cNvPr>
          <p:cNvSpPr>
            <a:spLocks noGrp="1"/>
          </p:cNvSpPr>
          <p:nvPr>
            <p:ph sz="half" idx="2"/>
          </p:nvPr>
        </p:nvSpPr>
        <p:spPr>
          <a:xfrm>
            <a:off x="452438" y="1267691"/>
            <a:ext cx="8199726" cy="2810026"/>
          </a:xfrm>
        </p:spPr>
        <p:txBody>
          <a:bodyPr>
            <a:normAutofit/>
          </a:bodyPr>
          <a:lstStyle/>
          <a:p>
            <a:pPr>
              <a:spcBef>
                <a:spcPts val="1200"/>
              </a:spcBef>
            </a:pPr>
            <a:endParaRPr lang="de-DE" sz="2000" b="1" dirty="0"/>
          </a:p>
          <a:p>
            <a:pPr marL="342900" indent="-342900">
              <a:spcBef>
                <a:spcPts val="1200"/>
              </a:spcBef>
              <a:buFont typeface="Arial" panose="020B0604020202020204" pitchFamily="34" charset="0"/>
              <a:buChar char="•"/>
            </a:pPr>
            <a:endParaRPr lang="de-DE" sz="1800" dirty="0"/>
          </a:p>
        </p:txBody>
      </p:sp>
      <p:graphicFrame>
        <p:nvGraphicFramePr>
          <p:cNvPr id="7" name="Tabelle 6">
            <a:extLst>
              <a:ext uri="{FF2B5EF4-FFF2-40B4-BE49-F238E27FC236}">
                <a16:creationId xmlns:a16="http://schemas.microsoft.com/office/drawing/2014/main" id="{111A1404-E013-81E7-0F40-43D975DB5E21}"/>
              </a:ext>
            </a:extLst>
          </p:cNvPr>
          <p:cNvGraphicFramePr>
            <a:graphicFrameLocks noGrp="1"/>
          </p:cNvGraphicFramePr>
          <p:nvPr>
            <p:extLst>
              <p:ext uri="{D42A27DB-BD31-4B8C-83A1-F6EECF244321}">
                <p14:modId xmlns:p14="http://schemas.microsoft.com/office/powerpoint/2010/main" val="2390254092"/>
              </p:ext>
            </p:extLst>
          </p:nvPr>
        </p:nvGraphicFramePr>
        <p:xfrm>
          <a:off x="452436" y="1142550"/>
          <a:ext cx="8005764" cy="3162420"/>
        </p:xfrm>
        <a:graphic>
          <a:graphicData uri="http://schemas.openxmlformats.org/drawingml/2006/table">
            <a:tbl>
              <a:tblPr firstRow="1" bandRow="1">
                <a:tableStyleId>{21E4AEA4-8DFA-4A89-87EB-49C32662AFE0}</a:tableStyleId>
              </a:tblPr>
              <a:tblGrid>
                <a:gridCol w="2668588">
                  <a:extLst>
                    <a:ext uri="{9D8B030D-6E8A-4147-A177-3AD203B41FA5}">
                      <a16:colId xmlns:a16="http://schemas.microsoft.com/office/drawing/2014/main" val="2748297142"/>
                    </a:ext>
                  </a:extLst>
                </a:gridCol>
                <a:gridCol w="2668588">
                  <a:extLst>
                    <a:ext uri="{9D8B030D-6E8A-4147-A177-3AD203B41FA5}">
                      <a16:colId xmlns:a16="http://schemas.microsoft.com/office/drawing/2014/main" val="2825734117"/>
                    </a:ext>
                  </a:extLst>
                </a:gridCol>
                <a:gridCol w="2668588">
                  <a:extLst>
                    <a:ext uri="{9D8B030D-6E8A-4147-A177-3AD203B41FA5}">
                      <a16:colId xmlns:a16="http://schemas.microsoft.com/office/drawing/2014/main" val="1612231063"/>
                    </a:ext>
                  </a:extLst>
                </a:gridCol>
              </a:tblGrid>
              <a:tr h="562005">
                <a:tc>
                  <a:txBody>
                    <a:bodyPr/>
                    <a:lstStyle/>
                    <a:p>
                      <a:endParaRPr lang="de-DE" dirty="0"/>
                    </a:p>
                  </a:txBody>
                  <a:tcPr/>
                </a:tc>
                <a:tc>
                  <a:txBody>
                    <a:bodyPr/>
                    <a:lstStyle/>
                    <a:p>
                      <a:r>
                        <a:rPr lang="de-DE" dirty="0"/>
                        <a:t>Veto Voting </a:t>
                      </a:r>
                    </a:p>
                  </a:txBody>
                  <a:tcPr/>
                </a:tc>
                <a:tc>
                  <a:txBody>
                    <a:bodyPr/>
                    <a:lstStyle/>
                    <a:p>
                      <a:r>
                        <a:rPr lang="de-DE" dirty="0"/>
                        <a:t>Approval Voting </a:t>
                      </a:r>
                    </a:p>
                  </a:txBody>
                  <a:tcPr/>
                </a:tc>
                <a:extLst>
                  <a:ext uri="{0D108BD9-81ED-4DB2-BD59-A6C34878D82A}">
                    <a16:rowId xmlns:a16="http://schemas.microsoft.com/office/drawing/2014/main" val="1328094694"/>
                  </a:ext>
                </a:extLst>
              </a:tr>
              <a:tr h="562005">
                <a:tc>
                  <a:txBody>
                    <a:bodyPr/>
                    <a:lstStyle/>
                    <a:p>
                      <a:r>
                        <a:rPr lang="de-DE" dirty="0"/>
                        <a:t>Mehrheitsmacht </a:t>
                      </a:r>
                    </a:p>
                  </a:txBody>
                  <a:tcPr/>
                </a:tc>
                <a:tc>
                  <a:txBody>
                    <a:bodyPr/>
                    <a:lstStyle/>
                    <a:p>
                      <a:r>
                        <a:rPr lang="de-DE" dirty="0"/>
                        <a:t>Begrenzt </a:t>
                      </a:r>
                    </a:p>
                  </a:txBody>
                  <a:tcPr/>
                </a:tc>
                <a:tc>
                  <a:txBody>
                    <a:bodyPr/>
                    <a:lstStyle/>
                    <a:p>
                      <a:r>
                        <a:rPr lang="de-DE" dirty="0"/>
                        <a:t>Etwas höher als bei VV</a:t>
                      </a:r>
                    </a:p>
                  </a:txBody>
                  <a:tcPr/>
                </a:tc>
                <a:extLst>
                  <a:ext uri="{0D108BD9-81ED-4DB2-BD59-A6C34878D82A}">
                    <a16:rowId xmlns:a16="http://schemas.microsoft.com/office/drawing/2014/main" val="3618421499"/>
                  </a:ext>
                </a:extLst>
              </a:tr>
              <a:tr h="562005">
                <a:tc>
                  <a:txBody>
                    <a:bodyPr/>
                    <a:lstStyle/>
                    <a:p>
                      <a:r>
                        <a:rPr lang="de-DE" dirty="0"/>
                        <a:t>Schutz von Minderheiten </a:t>
                      </a:r>
                    </a:p>
                  </a:txBody>
                  <a:tcPr/>
                </a:tc>
                <a:tc>
                  <a:txBody>
                    <a:bodyPr/>
                    <a:lstStyle/>
                    <a:p>
                      <a:r>
                        <a:rPr lang="de-DE" dirty="0"/>
                        <a:t>Schützt Minderheiten </a:t>
                      </a:r>
                    </a:p>
                  </a:txBody>
                  <a:tcPr/>
                </a:tc>
                <a:tc>
                  <a:txBody>
                    <a:bodyPr/>
                    <a:lstStyle/>
                    <a:p>
                      <a:r>
                        <a:rPr lang="de-DE" dirty="0"/>
                        <a:t>Schützt Minderheiten </a:t>
                      </a:r>
                    </a:p>
                  </a:txBody>
                  <a:tcPr/>
                </a:tc>
                <a:extLst>
                  <a:ext uri="{0D108BD9-81ED-4DB2-BD59-A6C34878D82A}">
                    <a16:rowId xmlns:a16="http://schemas.microsoft.com/office/drawing/2014/main" val="2411994218"/>
                  </a:ext>
                </a:extLst>
              </a:tr>
              <a:tr h="562005">
                <a:tc>
                  <a:txBody>
                    <a:bodyPr/>
                    <a:lstStyle/>
                    <a:p>
                      <a:r>
                        <a:rPr lang="de-DE" dirty="0"/>
                        <a:t>Nutzeneffizienz </a:t>
                      </a:r>
                    </a:p>
                  </a:txBody>
                  <a:tcPr/>
                </a:tc>
                <a:tc>
                  <a:txBody>
                    <a:bodyPr/>
                    <a:lstStyle/>
                    <a:p>
                      <a:r>
                        <a:rPr lang="de-DE" dirty="0"/>
                        <a:t>Weniger Effizient da auch kein Kandidat gewählt werden kann </a:t>
                      </a:r>
                    </a:p>
                  </a:txBody>
                  <a:tcPr/>
                </a:tc>
                <a:tc>
                  <a:txBody>
                    <a:bodyPr/>
                    <a:lstStyle/>
                    <a:p>
                      <a:r>
                        <a:rPr lang="de-DE" dirty="0"/>
                        <a:t>Effizienter weil alle akzeptierten Kandidaten gewählt werden können </a:t>
                      </a:r>
                    </a:p>
                  </a:txBody>
                  <a:tcPr/>
                </a:tc>
                <a:extLst>
                  <a:ext uri="{0D108BD9-81ED-4DB2-BD59-A6C34878D82A}">
                    <a16:rowId xmlns:a16="http://schemas.microsoft.com/office/drawing/2014/main" val="1316888009"/>
                  </a:ext>
                </a:extLst>
              </a:tr>
              <a:tr h="562005">
                <a:tc>
                  <a:txBody>
                    <a:bodyPr/>
                    <a:lstStyle/>
                    <a:p>
                      <a:r>
                        <a:rPr lang="de-DE" dirty="0"/>
                        <a:t>Wahlparadoxe</a:t>
                      </a:r>
                    </a:p>
                  </a:txBody>
                  <a:tcPr/>
                </a:tc>
                <a:tc gridSpan="2">
                  <a:txBody>
                    <a:bodyPr/>
                    <a:lstStyle/>
                    <a:p>
                      <a:pPr algn="ctr"/>
                      <a:r>
                        <a:rPr lang="de-DE" dirty="0"/>
                        <a:t>Anfällig bei strategischer Abstimmung </a:t>
                      </a:r>
                    </a:p>
                  </a:txBody>
                  <a:tcPr/>
                </a:tc>
                <a:tc hMerge="1">
                  <a:txBody>
                    <a:bodyPr/>
                    <a:lstStyle/>
                    <a:p>
                      <a:endParaRPr lang="de-DE" dirty="0"/>
                    </a:p>
                  </a:txBody>
                  <a:tcPr/>
                </a:tc>
                <a:extLst>
                  <a:ext uri="{0D108BD9-81ED-4DB2-BD59-A6C34878D82A}">
                    <a16:rowId xmlns:a16="http://schemas.microsoft.com/office/drawing/2014/main" val="2488465788"/>
                  </a:ext>
                </a:extLst>
              </a:tr>
            </a:tbl>
          </a:graphicData>
        </a:graphic>
      </p:graphicFrame>
    </p:spTree>
    <p:extLst>
      <p:ext uri="{BB962C8B-B14F-4D97-AF65-F5344CB8AC3E}">
        <p14:creationId xmlns:p14="http://schemas.microsoft.com/office/powerpoint/2010/main" val="170696141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a:extLst>
              <a:ext uri="{FF2B5EF4-FFF2-40B4-BE49-F238E27FC236}">
                <a16:creationId xmlns:a16="http://schemas.microsoft.com/office/drawing/2014/main" id="{271AD577-0745-430E-A382-84DD4DC645B5}"/>
              </a:ext>
            </a:extLst>
          </p:cNvPr>
          <p:cNvSpPr>
            <a:spLocks noGrp="1"/>
          </p:cNvSpPr>
          <p:nvPr>
            <p:ph type="body" sz="quarter" idx="11"/>
          </p:nvPr>
        </p:nvSpPr>
        <p:spPr/>
        <p:txBody>
          <a:bodyPr/>
          <a:lstStyle/>
          <a:p>
            <a:endParaRPr lang="de-DE" dirty="0"/>
          </a:p>
        </p:txBody>
      </p:sp>
      <p:sp>
        <p:nvSpPr>
          <p:cNvPr id="3" name="Textplatzhalter 2">
            <a:extLst>
              <a:ext uri="{FF2B5EF4-FFF2-40B4-BE49-F238E27FC236}">
                <a16:creationId xmlns:a16="http://schemas.microsoft.com/office/drawing/2014/main" id="{5569F98F-435D-4ABB-AE40-FA2992426771}"/>
              </a:ext>
            </a:extLst>
          </p:cNvPr>
          <p:cNvSpPr>
            <a:spLocks noGrp="1"/>
          </p:cNvSpPr>
          <p:nvPr>
            <p:ph type="body" sz="quarter" idx="12"/>
          </p:nvPr>
        </p:nvSpPr>
        <p:spPr/>
        <p:txBody>
          <a:bodyPr/>
          <a:lstStyle/>
          <a:p>
            <a:endParaRPr lang="de-DE" dirty="0"/>
          </a:p>
        </p:txBody>
      </p:sp>
      <p:sp>
        <p:nvSpPr>
          <p:cNvPr id="4" name="Textplatzhalter 3">
            <a:extLst>
              <a:ext uri="{FF2B5EF4-FFF2-40B4-BE49-F238E27FC236}">
                <a16:creationId xmlns:a16="http://schemas.microsoft.com/office/drawing/2014/main" id="{E1681234-D78A-45DE-B8D7-1D67513E985E}"/>
              </a:ext>
            </a:extLst>
          </p:cNvPr>
          <p:cNvSpPr>
            <a:spLocks noGrp="1"/>
          </p:cNvSpPr>
          <p:nvPr>
            <p:ph type="body" idx="1"/>
          </p:nvPr>
        </p:nvSpPr>
        <p:spPr/>
        <p:txBody>
          <a:bodyPr/>
          <a:lstStyle/>
          <a:p>
            <a:r>
              <a:rPr lang="de-DE" dirty="0"/>
              <a:t>Gliederung </a:t>
            </a:r>
          </a:p>
        </p:txBody>
      </p:sp>
      <p:sp>
        <p:nvSpPr>
          <p:cNvPr id="5" name="Inhaltsplatzhalter 4">
            <a:extLst>
              <a:ext uri="{FF2B5EF4-FFF2-40B4-BE49-F238E27FC236}">
                <a16:creationId xmlns:a16="http://schemas.microsoft.com/office/drawing/2014/main" id="{1CEA19B9-3E31-470C-B1E4-A3D745DC8BC9}"/>
              </a:ext>
            </a:extLst>
          </p:cNvPr>
          <p:cNvSpPr>
            <a:spLocks noGrp="1"/>
          </p:cNvSpPr>
          <p:nvPr>
            <p:ph sz="half" idx="2"/>
          </p:nvPr>
        </p:nvSpPr>
        <p:spPr>
          <a:xfrm>
            <a:off x="452438" y="1552576"/>
            <a:ext cx="8239125" cy="2952750"/>
          </a:xfrm>
        </p:spPr>
        <p:txBody>
          <a:bodyPr>
            <a:normAutofit/>
          </a:bodyPr>
          <a:lstStyle/>
          <a:p>
            <a:pPr marL="457200" indent="-457200">
              <a:spcBef>
                <a:spcPts val="600"/>
              </a:spcBef>
              <a:buAutoNum type="arabicPeriod"/>
            </a:pPr>
            <a:r>
              <a:rPr lang="de-DE" sz="2000" dirty="0">
                <a:cs typeface="Roboto Condensed" panose="02000000000000000000" pitchFamily="2" charset="0"/>
              </a:rPr>
              <a:t>Wahlsysteme und dessen Auswirkung auf die Regierungsbildung </a:t>
            </a:r>
          </a:p>
          <a:p>
            <a:pPr marL="457200" indent="-457200">
              <a:spcBef>
                <a:spcPts val="600"/>
              </a:spcBef>
              <a:buAutoNum type="arabicPeriod"/>
            </a:pPr>
            <a:r>
              <a:rPr lang="de-DE" sz="2000" dirty="0">
                <a:cs typeface="Roboto Condensed" panose="02000000000000000000" pitchFamily="2" charset="0"/>
              </a:rPr>
              <a:t>Alternativen zur Mehrheitsregel </a:t>
            </a:r>
          </a:p>
          <a:p>
            <a:pPr lvl="1" indent="0">
              <a:spcBef>
                <a:spcPts val="600"/>
              </a:spcBef>
              <a:buNone/>
            </a:pPr>
            <a:r>
              <a:rPr lang="de-DE" dirty="0">
                <a:cs typeface="Roboto Condensed" panose="02000000000000000000" pitchFamily="2" charset="0"/>
              </a:rPr>
              <a:t>2.1 </a:t>
            </a:r>
            <a:r>
              <a:rPr lang="de-DE" sz="2000" dirty="0">
                <a:cs typeface="Roboto Condensed" panose="02000000000000000000" pitchFamily="2" charset="0"/>
              </a:rPr>
              <a:t>Pluralitätsregel und Condorcet Kriterium </a:t>
            </a:r>
          </a:p>
          <a:p>
            <a:pPr lvl="1" indent="0">
              <a:spcBef>
                <a:spcPts val="600"/>
              </a:spcBef>
              <a:buNone/>
            </a:pPr>
            <a:r>
              <a:rPr lang="de-DE" dirty="0">
                <a:cs typeface="Roboto Condensed" panose="02000000000000000000" pitchFamily="2" charset="0"/>
              </a:rPr>
              <a:t>2.2 </a:t>
            </a:r>
            <a:r>
              <a:rPr lang="de-DE" sz="2000" dirty="0">
                <a:cs typeface="Roboto Condensed" panose="02000000000000000000" pitchFamily="2" charset="0"/>
              </a:rPr>
              <a:t>Borda Zählung, Hare- und Coombs System </a:t>
            </a:r>
          </a:p>
          <a:p>
            <a:pPr lvl="1" indent="0">
              <a:spcBef>
                <a:spcPts val="600"/>
              </a:spcBef>
              <a:buNone/>
            </a:pPr>
            <a:r>
              <a:rPr lang="de-DE" sz="2000" dirty="0">
                <a:cs typeface="Roboto Condensed" panose="02000000000000000000" pitchFamily="2" charset="0"/>
              </a:rPr>
              <a:t>2.3 Veto Voting und Approval Voting  </a:t>
            </a:r>
          </a:p>
          <a:p>
            <a:pPr marL="457200" indent="-457200">
              <a:spcBef>
                <a:spcPts val="600"/>
              </a:spcBef>
              <a:buClr>
                <a:schemeClr val="tx1"/>
              </a:buClr>
              <a:buAutoNum type="arabicPeriod" startAt="3"/>
            </a:pPr>
            <a:r>
              <a:rPr lang="de-DE" sz="2000" dirty="0">
                <a:cs typeface="Roboto Condensed" panose="02000000000000000000" pitchFamily="2" charset="0"/>
              </a:rPr>
              <a:t>Fazit  </a:t>
            </a:r>
          </a:p>
          <a:p>
            <a:pPr>
              <a:buClr>
                <a:schemeClr val="tx1"/>
              </a:buClr>
            </a:pPr>
            <a:endParaRPr lang="de-DE" sz="2000" dirty="0"/>
          </a:p>
        </p:txBody>
      </p:sp>
    </p:spTree>
    <p:extLst>
      <p:ext uri="{BB962C8B-B14F-4D97-AF65-F5344CB8AC3E}">
        <p14:creationId xmlns:p14="http://schemas.microsoft.com/office/powerpoint/2010/main" val="45624472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a:extLst>
              <a:ext uri="{FF2B5EF4-FFF2-40B4-BE49-F238E27FC236}">
                <a16:creationId xmlns:a16="http://schemas.microsoft.com/office/drawing/2014/main" id="{271AD577-0745-430E-A382-84DD4DC645B5}"/>
              </a:ext>
            </a:extLst>
          </p:cNvPr>
          <p:cNvSpPr>
            <a:spLocks noGrp="1"/>
          </p:cNvSpPr>
          <p:nvPr>
            <p:ph type="body" sz="quarter" idx="11"/>
          </p:nvPr>
        </p:nvSpPr>
        <p:spPr/>
        <p:txBody>
          <a:bodyPr/>
          <a:lstStyle/>
          <a:p>
            <a:r>
              <a:rPr kumimoji="0" lang="de-DE" altLang="de-DE" sz="1000" b="0" i="0" u="none" strike="noStrike" cap="none" normalizeH="0" baseline="0" dirty="0">
                <a:ln>
                  <a:noFill/>
                </a:ln>
                <a:solidFill>
                  <a:schemeClr val="tx1"/>
                </a:solidFill>
                <a:effectLst/>
                <a:latin typeface="Aptos" panose="020B0004020202020204" pitchFamily="34" charset="0"/>
                <a:ea typeface="Aptos" panose="020B0004020202020204" pitchFamily="34" charset="0"/>
                <a:cs typeface="Times New Roman" panose="02020603050405020304" pitchFamily="18" charset="0"/>
              </a:rPr>
              <a:t>(Korte &amp; Florack, 2022, S. 316–318</a:t>
            </a:r>
            <a:r>
              <a:rPr lang="nb-NO" dirty="0"/>
              <a:t>)</a:t>
            </a:r>
            <a:endParaRPr lang="de-DE" dirty="0"/>
          </a:p>
        </p:txBody>
      </p:sp>
      <p:sp>
        <p:nvSpPr>
          <p:cNvPr id="4" name="Textplatzhalter 3">
            <a:extLst>
              <a:ext uri="{FF2B5EF4-FFF2-40B4-BE49-F238E27FC236}">
                <a16:creationId xmlns:a16="http://schemas.microsoft.com/office/drawing/2014/main" id="{E1681234-D78A-45DE-B8D7-1D67513E985E}"/>
              </a:ext>
            </a:extLst>
          </p:cNvPr>
          <p:cNvSpPr>
            <a:spLocks noGrp="1"/>
          </p:cNvSpPr>
          <p:nvPr>
            <p:ph type="body" idx="1"/>
          </p:nvPr>
        </p:nvSpPr>
        <p:spPr>
          <a:xfrm>
            <a:off x="452438" y="447675"/>
            <a:ext cx="8414471" cy="820016"/>
          </a:xfrm>
        </p:spPr>
        <p:txBody>
          <a:bodyPr>
            <a:normAutofit/>
          </a:bodyPr>
          <a:lstStyle/>
          <a:p>
            <a:r>
              <a:rPr lang="de-DE" sz="2800" dirty="0"/>
              <a:t>Fazit  </a:t>
            </a:r>
          </a:p>
          <a:p>
            <a:endParaRPr lang="de-DE" dirty="0"/>
          </a:p>
        </p:txBody>
      </p:sp>
      <p:sp>
        <p:nvSpPr>
          <p:cNvPr id="5" name="Inhaltsplatzhalter 4">
            <a:extLst>
              <a:ext uri="{FF2B5EF4-FFF2-40B4-BE49-F238E27FC236}">
                <a16:creationId xmlns:a16="http://schemas.microsoft.com/office/drawing/2014/main" id="{1CEA19B9-3E31-470C-B1E4-A3D745DC8BC9}"/>
              </a:ext>
            </a:extLst>
          </p:cNvPr>
          <p:cNvSpPr>
            <a:spLocks noGrp="1"/>
          </p:cNvSpPr>
          <p:nvPr>
            <p:ph sz="half" idx="2"/>
          </p:nvPr>
        </p:nvSpPr>
        <p:spPr>
          <a:xfrm>
            <a:off x="452437" y="1485180"/>
            <a:ext cx="8239125" cy="2657329"/>
          </a:xfrm>
        </p:spPr>
        <p:txBody>
          <a:bodyPr/>
          <a:lstStyle/>
          <a:p>
            <a:pPr marL="342900" indent="-342900">
              <a:buFont typeface="Arial" panose="020B0604020202020204" pitchFamily="34" charset="0"/>
              <a:buChar char="•"/>
            </a:pPr>
            <a:r>
              <a:rPr lang="de-DE" dirty="0"/>
              <a:t>Alle Wahlsysteme weisen Stärken und Schwächen auf </a:t>
            </a:r>
          </a:p>
          <a:p>
            <a:pPr marL="342900" indent="-342900">
              <a:buFont typeface="Arial" panose="020B0604020202020204" pitchFamily="34" charset="0"/>
              <a:buChar char="•"/>
            </a:pPr>
            <a:r>
              <a:rPr lang="de-DE" dirty="0"/>
              <a:t>Reformen sind selten und stammen oft von Funktionsdefiziten oder anderen externen Einflüssen </a:t>
            </a:r>
          </a:p>
          <a:p>
            <a:pPr marL="342900" indent="-342900">
              <a:buFont typeface="Arial" panose="020B0604020202020204" pitchFamily="34" charset="0"/>
              <a:buChar char="•"/>
            </a:pPr>
            <a:r>
              <a:rPr lang="de-DE" dirty="0"/>
              <a:t>Trotz Funktionsschwächen wird bei Reformen meist nur der kleinste gemeinsame Nenner gefunden </a:t>
            </a:r>
          </a:p>
        </p:txBody>
      </p:sp>
    </p:spTree>
    <p:extLst>
      <p:ext uri="{BB962C8B-B14F-4D97-AF65-F5344CB8AC3E}">
        <p14:creationId xmlns:p14="http://schemas.microsoft.com/office/powerpoint/2010/main" val="84105579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Inhaltsplatzhalter 9">
            <a:extLst>
              <a:ext uri="{FF2B5EF4-FFF2-40B4-BE49-F238E27FC236}">
                <a16:creationId xmlns:a16="http://schemas.microsoft.com/office/drawing/2014/main" id="{4D67665D-A8B7-4916-8278-DA9462A0A3E5}"/>
              </a:ext>
            </a:extLst>
          </p:cNvPr>
          <p:cNvSpPr>
            <a:spLocks noGrp="1"/>
          </p:cNvSpPr>
          <p:nvPr>
            <p:ph sz="quarter" idx="11"/>
          </p:nvPr>
        </p:nvSpPr>
        <p:spPr/>
        <p:txBody>
          <a:bodyPr/>
          <a:lstStyle/>
          <a:p>
            <a:r>
              <a:rPr lang="de-DE"/>
              <a:t>Vielen Dank für Ihre Aufmerksamkeit!</a:t>
            </a:r>
            <a:endParaRPr lang="de-DE" dirty="0"/>
          </a:p>
        </p:txBody>
      </p:sp>
      <p:sp>
        <p:nvSpPr>
          <p:cNvPr id="11" name="Textplatzhalter 10">
            <a:extLst>
              <a:ext uri="{FF2B5EF4-FFF2-40B4-BE49-F238E27FC236}">
                <a16:creationId xmlns:a16="http://schemas.microsoft.com/office/drawing/2014/main" id="{69EC0D7E-4F82-4D7C-AA83-F13297649040}"/>
              </a:ext>
            </a:extLst>
          </p:cNvPr>
          <p:cNvSpPr>
            <a:spLocks noGrp="1"/>
          </p:cNvSpPr>
          <p:nvPr>
            <p:ph type="body" sz="quarter" idx="12"/>
          </p:nvPr>
        </p:nvSpPr>
        <p:spPr/>
        <p:txBody>
          <a:bodyPr/>
          <a:lstStyle/>
          <a:p>
            <a:endParaRPr lang="de-DE" dirty="0"/>
          </a:p>
        </p:txBody>
      </p:sp>
    </p:spTree>
    <p:extLst>
      <p:ext uri="{BB962C8B-B14F-4D97-AF65-F5344CB8AC3E}">
        <p14:creationId xmlns:p14="http://schemas.microsoft.com/office/powerpoint/2010/main" val="406141110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platzhalter 3">
            <a:extLst>
              <a:ext uri="{FF2B5EF4-FFF2-40B4-BE49-F238E27FC236}">
                <a16:creationId xmlns:a16="http://schemas.microsoft.com/office/drawing/2014/main" id="{E1681234-D78A-45DE-B8D7-1D67513E985E}"/>
              </a:ext>
            </a:extLst>
          </p:cNvPr>
          <p:cNvSpPr>
            <a:spLocks noGrp="1"/>
          </p:cNvSpPr>
          <p:nvPr>
            <p:ph type="body" idx="1"/>
          </p:nvPr>
        </p:nvSpPr>
        <p:spPr/>
        <p:txBody>
          <a:bodyPr>
            <a:normAutofit/>
          </a:bodyPr>
          <a:lstStyle/>
          <a:p>
            <a:r>
              <a:rPr lang="de-DE" dirty="0"/>
              <a:t>Literaturverzeichnis </a:t>
            </a:r>
          </a:p>
        </p:txBody>
      </p:sp>
      <p:sp>
        <p:nvSpPr>
          <p:cNvPr id="5" name="Textplatzhalter 4">
            <a:extLst>
              <a:ext uri="{FF2B5EF4-FFF2-40B4-BE49-F238E27FC236}">
                <a16:creationId xmlns:a16="http://schemas.microsoft.com/office/drawing/2014/main" id="{56B2A7AA-2FE2-2E91-0CE1-052E3D133E1C}"/>
              </a:ext>
            </a:extLst>
          </p:cNvPr>
          <p:cNvSpPr>
            <a:spLocks noGrp="1"/>
          </p:cNvSpPr>
          <p:nvPr>
            <p:ph type="body" sz="quarter" idx="11"/>
          </p:nvPr>
        </p:nvSpPr>
        <p:spPr/>
        <p:txBody>
          <a:bodyPr/>
          <a:lstStyle/>
          <a:p>
            <a:endParaRPr lang="de-DE"/>
          </a:p>
        </p:txBody>
      </p:sp>
      <p:sp>
        <p:nvSpPr>
          <p:cNvPr id="12" name="Rectangle 2">
            <a:extLst>
              <a:ext uri="{FF2B5EF4-FFF2-40B4-BE49-F238E27FC236}">
                <a16:creationId xmlns:a16="http://schemas.microsoft.com/office/drawing/2014/main" id="{F7E5DAF1-7997-AE98-B09F-E300CA71A6E7}"/>
              </a:ext>
            </a:extLst>
          </p:cNvPr>
          <p:cNvSpPr>
            <a:spLocks noGrp="1" noChangeArrowheads="1"/>
          </p:cNvSpPr>
          <p:nvPr>
            <p:ph sz="half" idx="2"/>
          </p:nvPr>
        </p:nvSpPr>
        <p:spPr bwMode="auto">
          <a:xfrm>
            <a:off x="452438" y="1186755"/>
            <a:ext cx="6287798" cy="27699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de-DE" altLang="de-DE" sz="1200" b="0" i="0" u="none" strike="noStrike" cap="none" normalizeH="0" baseline="0" dirty="0">
                <a:ln>
                  <a:noFill/>
                </a:ln>
                <a:solidFill>
                  <a:schemeClr val="tx1"/>
                </a:solidFill>
                <a:effectLst/>
                <a:latin typeface="Aptos" panose="020B0004020202020204" pitchFamily="34" charset="0"/>
                <a:ea typeface="Aptos" panose="020B0004020202020204" pitchFamily="34" charset="0"/>
                <a:cs typeface="Times New Roman" panose="02020603050405020304" pitchFamily="18" charset="0"/>
              </a:rPr>
              <a:t>Alós-Ferrer, C., &amp; Granić, Đ.-G. (2010). </a:t>
            </a:r>
            <a:r>
              <a:rPr kumimoji="0" lang="nl-NL" altLang="de-DE" sz="1200" b="0" i="0" u="none" strike="noStrike" cap="none" normalizeH="0" baseline="0" dirty="0">
                <a:ln>
                  <a:noFill/>
                </a:ln>
                <a:solidFill>
                  <a:schemeClr val="tx1"/>
                </a:solidFill>
                <a:effectLst/>
                <a:latin typeface="Aptos" panose="020B0004020202020204" pitchFamily="34" charset="0"/>
                <a:ea typeface="Aptos" panose="020B0004020202020204" pitchFamily="34" charset="0"/>
                <a:cs typeface="Times New Roman" panose="02020603050405020304" pitchFamily="18" charset="0"/>
              </a:rPr>
              <a:t>Approval voting in Germany : description of a field experiment. In J.-F. Laslier, &amp; M. R. Sanver, </a:t>
            </a:r>
            <a:r>
              <a:rPr kumimoji="0" lang="nl-NL" altLang="de-DE" sz="1200" b="0" i="1" u="none" strike="noStrike" cap="none" normalizeH="0" baseline="0" dirty="0">
                <a:ln>
                  <a:noFill/>
                </a:ln>
                <a:solidFill>
                  <a:schemeClr val="tx1"/>
                </a:solidFill>
                <a:effectLst/>
                <a:latin typeface="Aptos" panose="020B0004020202020204" pitchFamily="34" charset="0"/>
                <a:ea typeface="Aptos" panose="020B0004020202020204" pitchFamily="34" charset="0"/>
                <a:cs typeface="Times New Roman" panose="02020603050405020304" pitchFamily="18" charset="0"/>
              </a:rPr>
              <a:t>Handbook on approval voting</a:t>
            </a:r>
            <a:r>
              <a:rPr kumimoji="0" lang="nl-NL" altLang="de-DE" sz="1200" b="0" i="0" u="none" strike="noStrike" cap="none" normalizeH="0" baseline="0" dirty="0">
                <a:ln>
                  <a:noFill/>
                </a:ln>
                <a:solidFill>
                  <a:schemeClr val="tx1"/>
                </a:solidFill>
                <a:effectLst/>
                <a:latin typeface="Aptos" panose="020B0004020202020204" pitchFamily="34" charset="0"/>
                <a:ea typeface="Aptos" panose="020B0004020202020204" pitchFamily="34" charset="0"/>
                <a:cs typeface="Times New Roman" panose="02020603050405020304" pitchFamily="18" charset="0"/>
              </a:rPr>
              <a:t> (S. 397–414). </a:t>
            </a:r>
            <a:r>
              <a:rPr kumimoji="0" lang="de-DE" altLang="de-DE" sz="1200" b="0" i="0" u="none" strike="noStrike" cap="none" normalizeH="0" baseline="0" dirty="0">
                <a:ln>
                  <a:noFill/>
                </a:ln>
                <a:solidFill>
                  <a:schemeClr val="tx1"/>
                </a:solidFill>
                <a:effectLst/>
                <a:latin typeface="Aptos" panose="020B0004020202020204" pitchFamily="34" charset="0"/>
                <a:ea typeface="Aptos" panose="020B0004020202020204" pitchFamily="34" charset="0"/>
                <a:cs typeface="Times New Roman" panose="02020603050405020304" pitchFamily="18" charset="0"/>
              </a:rPr>
              <a:t>Berlin: Springer.</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de-DE" altLang="de-DE" sz="12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de-DE" altLang="de-DE" sz="1200" b="0" i="0" u="none" strike="noStrike" cap="none" normalizeH="0" baseline="0" dirty="0" err="1">
                <a:ln>
                  <a:noFill/>
                </a:ln>
                <a:solidFill>
                  <a:schemeClr val="tx1"/>
                </a:solidFill>
                <a:effectLst/>
                <a:latin typeface="Aptos" panose="020B0004020202020204" pitchFamily="34" charset="0"/>
                <a:ea typeface="Aptos" panose="020B0004020202020204" pitchFamily="34" charset="0"/>
                <a:cs typeface="Times New Roman" panose="02020603050405020304" pitchFamily="18" charset="0"/>
              </a:rPr>
              <a:t>Dehling</a:t>
            </a:r>
            <a:r>
              <a:rPr kumimoji="0" lang="de-DE" altLang="de-DE" sz="1200" b="0" i="0" u="none" strike="noStrike" cap="none" normalizeH="0" baseline="0" dirty="0">
                <a:ln>
                  <a:noFill/>
                </a:ln>
                <a:solidFill>
                  <a:schemeClr val="tx1"/>
                </a:solidFill>
                <a:effectLst/>
                <a:latin typeface="Aptos" panose="020B0004020202020204" pitchFamily="34" charset="0"/>
                <a:ea typeface="Aptos" panose="020B0004020202020204" pitchFamily="34" charset="0"/>
                <a:cs typeface="Times New Roman" panose="02020603050405020304" pitchFamily="18" charset="0"/>
              </a:rPr>
              <a:t>, J., &amp; Schubert, K. (2011). </a:t>
            </a:r>
            <a:r>
              <a:rPr kumimoji="0" lang="de-DE" altLang="de-DE" sz="1200" b="0" i="1" u="none" strike="noStrike" cap="none" normalizeH="0" baseline="0" dirty="0">
                <a:ln>
                  <a:noFill/>
                </a:ln>
                <a:solidFill>
                  <a:schemeClr val="tx1"/>
                </a:solidFill>
                <a:effectLst/>
                <a:latin typeface="Aptos" panose="020B0004020202020204" pitchFamily="34" charset="0"/>
                <a:ea typeface="Aptos" panose="020B0004020202020204" pitchFamily="34" charset="0"/>
                <a:cs typeface="Times New Roman" panose="02020603050405020304" pitchFamily="18" charset="0"/>
              </a:rPr>
              <a:t>Ökonomische Theorien der Politik.</a:t>
            </a:r>
            <a:r>
              <a:rPr kumimoji="0" lang="de-DE" altLang="de-DE" sz="1200" b="0" i="0" u="none" strike="noStrike" cap="none" normalizeH="0" baseline="0" dirty="0">
                <a:ln>
                  <a:noFill/>
                </a:ln>
                <a:solidFill>
                  <a:schemeClr val="tx1"/>
                </a:solidFill>
                <a:effectLst/>
                <a:latin typeface="Aptos" panose="020B0004020202020204" pitchFamily="34" charset="0"/>
                <a:ea typeface="Aptos" panose="020B0004020202020204" pitchFamily="34" charset="0"/>
                <a:cs typeface="Times New Roman" panose="02020603050405020304" pitchFamily="18" charset="0"/>
              </a:rPr>
              <a:t> </a:t>
            </a:r>
            <a:r>
              <a:rPr kumimoji="0" lang="de-DE" altLang="de-DE" sz="1200" b="0" i="0" u="none" strike="noStrike" cap="none" normalizeH="0" baseline="0" dirty="0" err="1">
                <a:ln>
                  <a:noFill/>
                </a:ln>
                <a:solidFill>
                  <a:schemeClr val="tx1"/>
                </a:solidFill>
                <a:effectLst/>
                <a:latin typeface="Aptos" panose="020B0004020202020204" pitchFamily="34" charset="0"/>
                <a:ea typeface="Aptos" panose="020B0004020202020204" pitchFamily="34" charset="0"/>
                <a:cs typeface="Times New Roman" panose="02020603050405020304" pitchFamily="18" charset="0"/>
              </a:rPr>
              <a:t>Wiesbanden</a:t>
            </a:r>
            <a:r>
              <a:rPr kumimoji="0" lang="de-DE" altLang="de-DE" sz="1200" b="0" i="0" u="none" strike="noStrike" cap="none" normalizeH="0" baseline="0" dirty="0">
                <a:ln>
                  <a:noFill/>
                </a:ln>
                <a:solidFill>
                  <a:schemeClr val="tx1"/>
                </a:solidFill>
                <a:effectLst/>
                <a:latin typeface="Aptos" panose="020B0004020202020204" pitchFamily="34" charset="0"/>
                <a:ea typeface="Aptos" panose="020B0004020202020204" pitchFamily="34" charset="0"/>
                <a:cs typeface="Times New Roman" panose="02020603050405020304" pitchFamily="18" charset="0"/>
              </a:rPr>
              <a:t> : VS.</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de-DE" altLang="de-DE" sz="12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de-DE" altLang="de-DE" sz="1200" b="0" i="0" u="none" strike="noStrike" cap="none" normalizeH="0" baseline="0" dirty="0">
                <a:ln>
                  <a:noFill/>
                </a:ln>
                <a:solidFill>
                  <a:schemeClr val="tx1"/>
                </a:solidFill>
                <a:effectLst/>
                <a:latin typeface="Aptos" panose="020B0004020202020204" pitchFamily="34" charset="0"/>
                <a:ea typeface="Aptos" panose="020B0004020202020204" pitchFamily="34" charset="0"/>
                <a:cs typeface="Times New Roman" panose="02020603050405020304" pitchFamily="18" charset="0"/>
              </a:rPr>
              <a:t>Kondratev, A. Y., &amp; Nesterov, A. (2019). </a:t>
            </a:r>
            <a:r>
              <a:rPr kumimoji="0" lang="de-DE" altLang="de-DE" sz="1200" b="0" i="0" u="none" strike="noStrike" cap="none" normalizeH="0" baseline="0" dirty="0" err="1">
                <a:ln>
                  <a:noFill/>
                </a:ln>
                <a:solidFill>
                  <a:schemeClr val="tx1"/>
                </a:solidFill>
                <a:effectLst/>
                <a:latin typeface="Aptos" panose="020B0004020202020204" pitchFamily="34" charset="0"/>
                <a:ea typeface="Aptos" panose="020B0004020202020204" pitchFamily="34" charset="0"/>
                <a:cs typeface="Times New Roman" panose="02020603050405020304" pitchFamily="18" charset="0"/>
              </a:rPr>
              <a:t>Measuring</a:t>
            </a:r>
            <a:r>
              <a:rPr kumimoji="0" lang="de-DE" altLang="de-DE" sz="1200" b="0" i="0" u="none" strike="noStrike" cap="none" normalizeH="0" baseline="0" dirty="0">
                <a:ln>
                  <a:noFill/>
                </a:ln>
                <a:solidFill>
                  <a:schemeClr val="tx1"/>
                </a:solidFill>
                <a:effectLst/>
                <a:latin typeface="Aptos" panose="020B0004020202020204" pitchFamily="34" charset="0"/>
                <a:ea typeface="Aptos" panose="020B0004020202020204" pitchFamily="34" charset="0"/>
                <a:cs typeface="Times New Roman" panose="02020603050405020304" pitchFamily="18" charset="0"/>
              </a:rPr>
              <a:t> </a:t>
            </a:r>
            <a:r>
              <a:rPr kumimoji="0" lang="de-DE" altLang="de-DE" sz="1200" b="0" i="0" u="none" strike="noStrike" cap="none" normalizeH="0" baseline="0" dirty="0" err="1">
                <a:ln>
                  <a:noFill/>
                </a:ln>
                <a:solidFill>
                  <a:schemeClr val="tx1"/>
                </a:solidFill>
                <a:effectLst/>
                <a:latin typeface="Aptos" panose="020B0004020202020204" pitchFamily="34" charset="0"/>
                <a:ea typeface="Aptos" panose="020B0004020202020204" pitchFamily="34" charset="0"/>
                <a:cs typeface="Times New Roman" panose="02020603050405020304" pitchFamily="18" charset="0"/>
              </a:rPr>
              <a:t>majority</a:t>
            </a:r>
            <a:r>
              <a:rPr kumimoji="0" lang="de-DE" altLang="de-DE" sz="1200" b="0" i="0" u="none" strike="noStrike" cap="none" normalizeH="0" baseline="0" dirty="0">
                <a:ln>
                  <a:noFill/>
                </a:ln>
                <a:solidFill>
                  <a:schemeClr val="tx1"/>
                </a:solidFill>
                <a:effectLst/>
                <a:latin typeface="Aptos" panose="020B0004020202020204" pitchFamily="34" charset="0"/>
                <a:ea typeface="Aptos" panose="020B0004020202020204" pitchFamily="34" charset="0"/>
                <a:cs typeface="Times New Roman" panose="02020603050405020304" pitchFamily="18" charset="0"/>
              </a:rPr>
              <a:t> power and </a:t>
            </a:r>
            <a:r>
              <a:rPr kumimoji="0" lang="de-DE" altLang="de-DE" sz="1200" b="0" i="0" u="none" strike="noStrike" cap="none" normalizeH="0" baseline="0" dirty="0" err="1">
                <a:ln>
                  <a:noFill/>
                </a:ln>
                <a:solidFill>
                  <a:schemeClr val="tx1"/>
                </a:solidFill>
                <a:effectLst/>
                <a:latin typeface="Aptos" panose="020B0004020202020204" pitchFamily="34" charset="0"/>
                <a:ea typeface="Aptos" panose="020B0004020202020204" pitchFamily="34" charset="0"/>
                <a:cs typeface="Times New Roman" panose="02020603050405020304" pitchFamily="18" charset="0"/>
              </a:rPr>
              <a:t>veto</a:t>
            </a:r>
            <a:r>
              <a:rPr kumimoji="0" lang="de-DE" altLang="de-DE" sz="1200" b="0" i="0" u="none" strike="noStrike" cap="none" normalizeH="0" baseline="0" dirty="0">
                <a:ln>
                  <a:noFill/>
                </a:ln>
                <a:solidFill>
                  <a:schemeClr val="tx1"/>
                </a:solidFill>
                <a:effectLst/>
                <a:latin typeface="Aptos" panose="020B0004020202020204" pitchFamily="34" charset="0"/>
                <a:ea typeface="Aptos" panose="020B0004020202020204" pitchFamily="34" charset="0"/>
                <a:cs typeface="Times New Roman" panose="02020603050405020304" pitchFamily="18" charset="0"/>
              </a:rPr>
              <a:t> power </a:t>
            </a:r>
            <a:r>
              <a:rPr kumimoji="0" lang="de-DE" altLang="de-DE" sz="1200" b="0" i="0" u="none" strike="noStrike" cap="none" normalizeH="0" baseline="0" dirty="0" err="1">
                <a:ln>
                  <a:noFill/>
                </a:ln>
                <a:solidFill>
                  <a:schemeClr val="tx1"/>
                </a:solidFill>
                <a:effectLst/>
                <a:latin typeface="Aptos" panose="020B0004020202020204" pitchFamily="34" charset="0"/>
                <a:ea typeface="Aptos" panose="020B0004020202020204" pitchFamily="34" charset="0"/>
                <a:cs typeface="Times New Roman" panose="02020603050405020304" pitchFamily="18" charset="0"/>
              </a:rPr>
              <a:t>of</a:t>
            </a:r>
            <a:r>
              <a:rPr kumimoji="0" lang="de-DE" altLang="de-DE" sz="1200" b="0" i="0" u="none" strike="noStrike" cap="none" normalizeH="0" baseline="0" dirty="0">
                <a:ln>
                  <a:noFill/>
                </a:ln>
                <a:solidFill>
                  <a:schemeClr val="tx1"/>
                </a:solidFill>
                <a:effectLst/>
                <a:latin typeface="Aptos" panose="020B0004020202020204" pitchFamily="34" charset="0"/>
                <a:ea typeface="Aptos" panose="020B0004020202020204" pitchFamily="34" charset="0"/>
                <a:cs typeface="Times New Roman" panose="02020603050405020304" pitchFamily="18" charset="0"/>
              </a:rPr>
              <a:t> </a:t>
            </a:r>
            <a:r>
              <a:rPr kumimoji="0" lang="de-DE" altLang="de-DE" sz="1200" b="0" i="0" u="none" strike="noStrike" cap="none" normalizeH="0" baseline="0" dirty="0" err="1">
                <a:ln>
                  <a:noFill/>
                </a:ln>
                <a:solidFill>
                  <a:schemeClr val="tx1"/>
                </a:solidFill>
                <a:effectLst/>
                <a:latin typeface="Aptos" panose="020B0004020202020204" pitchFamily="34" charset="0"/>
                <a:ea typeface="Aptos" panose="020B0004020202020204" pitchFamily="34" charset="0"/>
                <a:cs typeface="Times New Roman" panose="02020603050405020304" pitchFamily="18" charset="0"/>
              </a:rPr>
              <a:t>voting</a:t>
            </a:r>
            <a:r>
              <a:rPr kumimoji="0" lang="de-DE" altLang="de-DE" sz="1200" b="0" i="0" u="none" strike="noStrike" cap="none" normalizeH="0" baseline="0" dirty="0">
                <a:ln>
                  <a:noFill/>
                </a:ln>
                <a:solidFill>
                  <a:schemeClr val="tx1"/>
                </a:solidFill>
                <a:effectLst/>
                <a:latin typeface="Aptos" panose="020B0004020202020204" pitchFamily="34" charset="0"/>
                <a:ea typeface="Aptos" panose="020B0004020202020204" pitchFamily="34" charset="0"/>
                <a:cs typeface="Times New Roman" panose="02020603050405020304" pitchFamily="18" charset="0"/>
              </a:rPr>
              <a:t> </a:t>
            </a:r>
            <a:r>
              <a:rPr kumimoji="0" lang="de-DE" altLang="de-DE" sz="1200" b="0" i="0" u="none" strike="noStrike" cap="none" normalizeH="0" baseline="0" dirty="0" err="1">
                <a:ln>
                  <a:noFill/>
                </a:ln>
                <a:solidFill>
                  <a:schemeClr val="tx1"/>
                </a:solidFill>
                <a:effectLst/>
                <a:latin typeface="Aptos" panose="020B0004020202020204" pitchFamily="34" charset="0"/>
                <a:ea typeface="Aptos" panose="020B0004020202020204" pitchFamily="34" charset="0"/>
                <a:cs typeface="Times New Roman" panose="02020603050405020304" pitchFamily="18" charset="0"/>
              </a:rPr>
              <a:t>rules</a:t>
            </a:r>
            <a:r>
              <a:rPr kumimoji="0" lang="de-DE" altLang="de-DE" sz="1200" b="0" i="0" u="none" strike="noStrike" cap="none" normalizeH="0" baseline="0" dirty="0">
                <a:ln>
                  <a:noFill/>
                </a:ln>
                <a:solidFill>
                  <a:schemeClr val="tx1"/>
                </a:solidFill>
                <a:effectLst/>
                <a:latin typeface="Aptos" panose="020B0004020202020204" pitchFamily="34" charset="0"/>
                <a:ea typeface="Aptos" panose="020B0004020202020204" pitchFamily="34" charset="0"/>
                <a:cs typeface="Times New Roman" panose="02020603050405020304" pitchFamily="18" charset="0"/>
              </a:rPr>
              <a:t> . In </a:t>
            </a:r>
            <a:r>
              <a:rPr kumimoji="0" lang="de-DE" altLang="de-DE" sz="1200" b="0" i="1" u="none" strike="noStrike" cap="none" normalizeH="0" baseline="0" dirty="0">
                <a:ln>
                  <a:noFill/>
                </a:ln>
                <a:solidFill>
                  <a:schemeClr val="tx1"/>
                </a:solidFill>
                <a:effectLst/>
                <a:latin typeface="Aptos" panose="020B0004020202020204" pitchFamily="34" charset="0"/>
                <a:ea typeface="Aptos" panose="020B0004020202020204" pitchFamily="34" charset="0"/>
                <a:cs typeface="Times New Roman" panose="02020603050405020304" pitchFamily="18" charset="0"/>
              </a:rPr>
              <a:t>Public </a:t>
            </a:r>
            <a:r>
              <a:rPr kumimoji="0" lang="de-DE" altLang="de-DE" sz="1200" b="0" i="1" u="none" strike="noStrike" cap="none" normalizeH="0" baseline="0" dirty="0" err="1">
                <a:ln>
                  <a:noFill/>
                </a:ln>
                <a:solidFill>
                  <a:schemeClr val="tx1"/>
                </a:solidFill>
                <a:effectLst/>
                <a:latin typeface="Aptos" panose="020B0004020202020204" pitchFamily="34" charset="0"/>
                <a:ea typeface="Aptos" panose="020B0004020202020204" pitchFamily="34" charset="0"/>
                <a:cs typeface="Times New Roman" panose="02020603050405020304" pitchFamily="18" charset="0"/>
              </a:rPr>
              <a:t>choice</a:t>
            </a:r>
            <a:r>
              <a:rPr kumimoji="0" lang="de-DE" altLang="de-DE" sz="1200" b="0" i="1" u="none" strike="noStrike" cap="none" normalizeH="0" baseline="0" dirty="0">
                <a:ln>
                  <a:noFill/>
                </a:ln>
                <a:solidFill>
                  <a:schemeClr val="tx1"/>
                </a:solidFill>
                <a:effectLst/>
                <a:latin typeface="Aptos" panose="020B0004020202020204" pitchFamily="34" charset="0"/>
                <a:ea typeface="Aptos" panose="020B0004020202020204" pitchFamily="34" charset="0"/>
                <a:cs typeface="Times New Roman" panose="02020603050405020304" pitchFamily="18" charset="0"/>
              </a:rPr>
              <a:t> </a:t>
            </a:r>
            <a:r>
              <a:rPr kumimoji="0" lang="de-DE" altLang="de-DE" sz="1200" b="0" i="0" u="none" strike="noStrike" cap="none" normalizeH="0" baseline="0" dirty="0">
                <a:ln>
                  <a:noFill/>
                </a:ln>
                <a:solidFill>
                  <a:schemeClr val="tx1"/>
                </a:solidFill>
                <a:effectLst/>
                <a:latin typeface="Aptos" panose="020B0004020202020204" pitchFamily="34" charset="0"/>
                <a:ea typeface="Aptos" panose="020B0004020202020204" pitchFamily="34" charset="0"/>
                <a:cs typeface="Times New Roman" panose="02020603050405020304" pitchFamily="18" charset="0"/>
              </a:rPr>
              <a:t>(S. 187-210). Springer </a:t>
            </a:r>
            <a:r>
              <a:rPr kumimoji="0" lang="de-DE" altLang="de-DE" sz="1200" b="0" i="0" u="none" strike="noStrike" cap="none" normalizeH="0" baseline="0" dirty="0" err="1">
                <a:ln>
                  <a:noFill/>
                </a:ln>
                <a:solidFill>
                  <a:schemeClr val="tx1"/>
                </a:solidFill>
                <a:effectLst/>
                <a:latin typeface="Aptos" panose="020B0004020202020204" pitchFamily="34" charset="0"/>
                <a:ea typeface="Aptos" panose="020B0004020202020204" pitchFamily="34" charset="0"/>
                <a:cs typeface="Times New Roman" panose="02020603050405020304" pitchFamily="18" charset="0"/>
              </a:rPr>
              <a:t>Science+Business</a:t>
            </a:r>
            <a:r>
              <a:rPr kumimoji="0" lang="de-DE" altLang="de-DE" sz="1200" b="0" i="0" u="none" strike="noStrike" cap="none" normalizeH="0" baseline="0" dirty="0">
                <a:ln>
                  <a:noFill/>
                </a:ln>
                <a:solidFill>
                  <a:schemeClr val="tx1"/>
                </a:solidFill>
                <a:effectLst/>
                <a:latin typeface="Aptos" panose="020B0004020202020204" pitchFamily="34" charset="0"/>
                <a:ea typeface="Aptos" panose="020B0004020202020204" pitchFamily="34" charset="0"/>
                <a:cs typeface="Times New Roman" panose="02020603050405020304" pitchFamily="18" charset="0"/>
              </a:rPr>
              <a:t> Media.</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de-DE" altLang="de-DE" sz="12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de-DE" altLang="de-DE" sz="1200" b="0" i="0" u="none" strike="noStrike" cap="none" normalizeH="0" baseline="0" dirty="0">
                <a:ln>
                  <a:noFill/>
                </a:ln>
                <a:solidFill>
                  <a:schemeClr val="tx1"/>
                </a:solidFill>
                <a:effectLst/>
                <a:latin typeface="Aptos" panose="020B0004020202020204" pitchFamily="34" charset="0"/>
                <a:ea typeface="Aptos" panose="020B0004020202020204" pitchFamily="34" charset="0"/>
                <a:cs typeface="Times New Roman" panose="02020603050405020304" pitchFamily="18" charset="0"/>
              </a:rPr>
              <a:t>Korte, K.-R., &amp; Florack, M. (Hrsg.). (2022). </a:t>
            </a:r>
            <a:r>
              <a:rPr kumimoji="0" lang="de-DE" altLang="de-DE" sz="1200" b="0" i="1" u="none" strike="noStrike" cap="none" normalizeH="0" baseline="0" dirty="0">
                <a:ln>
                  <a:noFill/>
                </a:ln>
                <a:solidFill>
                  <a:schemeClr val="tx1"/>
                </a:solidFill>
                <a:effectLst/>
                <a:latin typeface="Aptos" panose="020B0004020202020204" pitchFamily="34" charset="0"/>
                <a:ea typeface="Aptos" panose="020B0004020202020204" pitchFamily="34" charset="0"/>
                <a:cs typeface="Times New Roman" panose="02020603050405020304" pitchFamily="18" charset="0"/>
              </a:rPr>
              <a:t>Handbuch Regierungsforschung.</a:t>
            </a:r>
            <a:r>
              <a:rPr kumimoji="0" lang="de-DE" altLang="de-DE" sz="1200" b="0" i="0" u="none" strike="noStrike" cap="none" normalizeH="0" baseline="0" dirty="0">
                <a:ln>
                  <a:noFill/>
                </a:ln>
                <a:solidFill>
                  <a:schemeClr val="tx1"/>
                </a:solidFill>
                <a:effectLst/>
                <a:latin typeface="Aptos" panose="020B0004020202020204" pitchFamily="34" charset="0"/>
                <a:ea typeface="Aptos" panose="020B0004020202020204" pitchFamily="34" charset="0"/>
                <a:cs typeface="Times New Roman" panose="02020603050405020304" pitchFamily="18" charset="0"/>
              </a:rPr>
              <a:t> Wiesbaden: Springer Fachmedien Wiesbaden.</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de-DE" altLang="de-DE" sz="1200" b="0" i="0" u="none" strike="noStrike" cap="none" normalizeH="0" baseline="0" dirty="0">
              <a:ln>
                <a:noFill/>
              </a:ln>
              <a:solidFill>
                <a:schemeClr val="tx1"/>
              </a:solidFill>
              <a:effectLst/>
            </a:endParaRPr>
          </a:p>
          <a:p>
            <a:r>
              <a:rPr lang="de-DE" sz="1200" kern="100" dirty="0">
                <a:effectLst/>
                <a:latin typeface="Aptos" panose="020B0004020202020204" pitchFamily="34" charset="0"/>
                <a:ea typeface="Aptos" panose="020B0004020202020204" pitchFamily="34" charset="0"/>
                <a:cs typeface="Times New Roman" panose="02020603050405020304" pitchFamily="18" charset="0"/>
              </a:rPr>
              <a:t>Mueller, D. (2009), </a:t>
            </a:r>
            <a:r>
              <a:rPr lang="de-DE" sz="1200" i="1" kern="100" dirty="0">
                <a:effectLst/>
                <a:latin typeface="Aptos" panose="020B0004020202020204" pitchFamily="34" charset="0"/>
                <a:ea typeface="Aptos" panose="020B0004020202020204" pitchFamily="34" charset="0"/>
                <a:cs typeface="Times New Roman" panose="02020603050405020304" pitchFamily="18" charset="0"/>
              </a:rPr>
              <a:t>Public Choice III</a:t>
            </a:r>
            <a:r>
              <a:rPr lang="de-DE" sz="1200" kern="100" dirty="0">
                <a:effectLst/>
                <a:latin typeface="Aptos" panose="020B0004020202020204" pitchFamily="34" charset="0"/>
                <a:ea typeface="Aptos" panose="020B0004020202020204" pitchFamily="34" charset="0"/>
                <a:cs typeface="Times New Roman" panose="02020603050405020304" pitchFamily="18" charset="0"/>
              </a:rPr>
              <a:t>, Cambridge University Press, New York.</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de-DE" altLang="de-DE" sz="1800" b="0" i="0" u="none" strike="noStrike" cap="none" normalizeH="0" baseline="0" dirty="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280346459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a:extLst>
              <a:ext uri="{FF2B5EF4-FFF2-40B4-BE49-F238E27FC236}">
                <a16:creationId xmlns:a16="http://schemas.microsoft.com/office/drawing/2014/main" id="{271AD577-0745-430E-A382-84DD4DC645B5}"/>
              </a:ext>
            </a:extLst>
          </p:cNvPr>
          <p:cNvSpPr>
            <a:spLocks noGrp="1"/>
          </p:cNvSpPr>
          <p:nvPr>
            <p:ph type="body" sz="quarter" idx="11"/>
          </p:nvPr>
        </p:nvSpPr>
        <p:spPr/>
        <p:txBody>
          <a:bodyPr/>
          <a:lstStyle/>
          <a:p>
            <a:r>
              <a:rPr kumimoji="0" lang="de-DE" altLang="de-DE" sz="1000" b="0" i="0" u="none" strike="noStrike" cap="none" normalizeH="0" baseline="0" dirty="0">
                <a:ln>
                  <a:noFill/>
                </a:ln>
                <a:solidFill>
                  <a:schemeClr val="tx1"/>
                </a:solidFill>
                <a:effectLst/>
                <a:latin typeface="Aptos" panose="020B0004020202020204" pitchFamily="34" charset="0"/>
                <a:ea typeface="Aptos" panose="020B0004020202020204" pitchFamily="34" charset="0"/>
                <a:cs typeface="Times New Roman" panose="02020603050405020304" pitchFamily="18" charset="0"/>
              </a:rPr>
              <a:t>(Korte &amp; Florack, 2022, S. 310–315</a:t>
            </a:r>
            <a:r>
              <a:rPr lang="nb-NO" dirty="0"/>
              <a:t>)</a:t>
            </a:r>
            <a:endParaRPr lang="de-DE" dirty="0"/>
          </a:p>
        </p:txBody>
      </p:sp>
      <p:sp>
        <p:nvSpPr>
          <p:cNvPr id="4" name="Textplatzhalter 3">
            <a:extLst>
              <a:ext uri="{FF2B5EF4-FFF2-40B4-BE49-F238E27FC236}">
                <a16:creationId xmlns:a16="http://schemas.microsoft.com/office/drawing/2014/main" id="{E1681234-D78A-45DE-B8D7-1D67513E985E}"/>
              </a:ext>
            </a:extLst>
          </p:cNvPr>
          <p:cNvSpPr>
            <a:spLocks noGrp="1"/>
          </p:cNvSpPr>
          <p:nvPr>
            <p:ph type="body" idx="1"/>
          </p:nvPr>
        </p:nvSpPr>
        <p:spPr>
          <a:xfrm>
            <a:off x="452438" y="447675"/>
            <a:ext cx="8414471" cy="820016"/>
          </a:xfrm>
        </p:spPr>
        <p:txBody>
          <a:bodyPr>
            <a:normAutofit lnSpcReduction="10000"/>
          </a:bodyPr>
          <a:lstStyle/>
          <a:p>
            <a:r>
              <a:rPr lang="de-DE" sz="2800" dirty="0"/>
              <a:t>Wahlsysteme und dessen Auswirkung auf die Regierungsbildung </a:t>
            </a:r>
          </a:p>
          <a:p>
            <a:endParaRPr lang="de-DE" dirty="0"/>
          </a:p>
        </p:txBody>
      </p:sp>
      <p:sp>
        <p:nvSpPr>
          <p:cNvPr id="5" name="Inhaltsplatzhalter 4">
            <a:extLst>
              <a:ext uri="{FF2B5EF4-FFF2-40B4-BE49-F238E27FC236}">
                <a16:creationId xmlns:a16="http://schemas.microsoft.com/office/drawing/2014/main" id="{1CEA19B9-3E31-470C-B1E4-A3D745DC8BC9}"/>
              </a:ext>
            </a:extLst>
          </p:cNvPr>
          <p:cNvSpPr>
            <a:spLocks noGrp="1"/>
          </p:cNvSpPr>
          <p:nvPr>
            <p:ph sz="half" idx="2"/>
          </p:nvPr>
        </p:nvSpPr>
        <p:spPr>
          <a:xfrm>
            <a:off x="452438" y="1241912"/>
            <a:ext cx="8239125" cy="1142133"/>
          </a:xfrm>
        </p:spPr>
        <p:txBody>
          <a:bodyPr/>
          <a:lstStyle/>
          <a:p>
            <a:pPr marL="342900" indent="-342900">
              <a:buFont typeface="Arial" panose="020B0604020202020204" pitchFamily="34" charset="0"/>
              <a:buChar char="•"/>
            </a:pPr>
            <a:endParaRPr lang="de-DE" dirty="0"/>
          </a:p>
          <a:p>
            <a:pPr marL="342900" indent="-342900">
              <a:buFont typeface="Arial" panose="020B0604020202020204" pitchFamily="34" charset="0"/>
              <a:buChar char="•"/>
            </a:pPr>
            <a:r>
              <a:rPr lang="de-DE" sz="2000" dirty="0"/>
              <a:t>Wahlsysteme haben spürbare Konsequenzen auf die Regierungsbildung </a:t>
            </a:r>
          </a:p>
          <a:p>
            <a:pPr marL="342900" indent="-342900">
              <a:buFont typeface="Arial" panose="020B0604020202020204" pitchFamily="34" charset="0"/>
              <a:buChar char="•"/>
            </a:pPr>
            <a:r>
              <a:rPr lang="de-DE" sz="2000" dirty="0"/>
              <a:t>2 gegensätzliche Grundpositionen </a:t>
            </a:r>
          </a:p>
        </p:txBody>
      </p:sp>
      <p:sp>
        <p:nvSpPr>
          <p:cNvPr id="6" name="Textfeld 5">
            <a:extLst>
              <a:ext uri="{FF2B5EF4-FFF2-40B4-BE49-F238E27FC236}">
                <a16:creationId xmlns:a16="http://schemas.microsoft.com/office/drawing/2014/main" id="{54F5CD46-2FA2-796B-40AE-04ABAEA63E67}"/>
              </a:ext>
            </a:extLst>
          </p:cNvPr>
          <p:cNvSpPr txBox="1"/>
          <p:nvPr/>
        </p:nvSpPr>
        <p:spPr>
          <a:xfrm>
            <a:off x="452438" y="2646221"/>
            <a:ext cx="3918671" cy="1477328"/>
          </a:xfrm>
          <a:prstGeom prst="rect">
            <a:avLst/>
          </a:prstGeom>
          <a:noFill/>
        </p:spPr>
        <p:txBody>
          <a:bodyPr wrap="square" rtlCol="0">
            <a:spAutoFit/>
          </a:bodyPr>
          <a:lstStyle/>
          <a:p>
            <a:r>
              <a:rPr lang="de-DE" b="1" u="sng" dirty="0"/>
              <a:t>Mehrheitswahl </a:t>
            </a:r>
            <a:r>
              <a:rPr lang="de-DE" b="1" dirty="0"/>
              <a:t>			</a:t>
            </a:r>
            <a:endParaRPr lang="de-DE" b="1" u="sng" dirty="0"/>
          </a:p>
          <a:p>
            <a:pPr marL="285750" indent="-285750">
              <a:buFont typeface="Arial" panose="020B0604020202020204" pitchFamily="34" charset="0"/>
              <a:buChar char="•"/>
            </a:pPr>
            <a:r>
              <a:rPr lang="de-DE" dirty="0"/>
              <a:t>Regierungseffizienz </a:t>
            </a:r>
            <a:r>
              <a:rPr lang="de-DE" b="1" dirty="0"/>
              <a:t> </a:t>
            </a:r>
          </a:p>
          <a:p>
            <a:pPr marL="285750" indent="-285750">
              <a:buFont typeface="Arial" panose="020B0604020202020204" pitchFamily="34" charset="0"/>
              <a:buChar char="•"/>
            </a:pPr>
            <a:r>
              <a:rPr lang="de-DE" dirty="0"/>
              <a:t>Hohe Fragmentierung des Parteiensystems führt zu politischer Instabilität </a:t>
            </a:r>
          </a:p>
        </p:txBody>
      </p:sp>
      <p:sp>
        <p:nvSpPr>
          <p:cNvPr id="7" name="Textfeld 6">
            <a:extLst>
              <a:ext uri="{FF2B5EF4-FFF2-40B4-BE49-F238E27FC236}">
                <a16:creationId xmlns:a16="http://schemas.microsoft.com/office/drawing/2014/main" id="{C302C501-6F90-8750-2F48-905D0D6716C4}"/>
              </a:ext>
            </a:extLst>
          </p:cNvPr>
          <p:cNvSpPr txBox="1"/>
          <p:nvPr/>
        </p:nvSpPr>
        <p:spPr>
          <a:xfrm>
            <a:off x="4675909" y="2708564"/>
            <a:ext cx="4191000" cy="1477328"/>
          </a:xfrm>
          <a:prstGeom prst="rect">
            <a:avLst/>
          </a:prstGeom>
          <a:noFill/>
        </p:spPr>
        <p:txBody>
          <a:bodyPr wrap="square" rtlCol="0">
            <a:spAutoFit/>
          </a:bodyPr>
          <a:lstStyle/>
          <a:p>
            <a:r>
              <a:rPr lang="de-DE" b="1" u="sng" dirty="0"/>
              <a:t>Verhältniswahl</a:t>
            </a:r>
          </a:p>
          <a:p>
            <a:pPr marL="285750" indent="-285750">
              <a:buFont typeface="Arial" panose="020B0604020202020204" pitchFamily="34" charset="0"/>
              <a:buChar char="•"/>
            </a:pPr>
            <a:r>
              <a:rPr lang="de-DE" dirty="0"/>
              <a:t>Gerechtere Ergebnisse </a:t>
            </a:r>
          </a:p>
          <a:p>
            <a:pPr marL="285750" indent="-285750">
              <a:buFont typeface="Arial" panose="020B0604020202020204" pitchFamily="34" charset="0"/>
              <a:buChar char="•"/>
            </a:pPr>
            <a:r>
              <a:rPr lang="de-DE" dirty="0"/>
              <a:t>Qualitativ bessere Problemlösungen </a:t>
            </a:r>
          </a:p>
          <a:p>
            <a:pPr marL="285750" indent="-285750">
              <a:buFont typeface="Arial" panose="020B0604020202020204" pitchFamily="34" charset="0"/>
              <a:buChar char="•"/>
            </a:pPr>
            <a:r>
              <a:rPr lang="de-DE" dirty="0"/>
              <a:t>Politische Kräfte können sich leichter organisieren </a:t>
            </a:r>
          </a:p>
        </p:txBody>
      </p:sp>
    </p:spTree>
    <p:extLst>
      <p:ext uri="{BB962C8B-B14F-4D97-AF65-F5344CB8AC3E}">
        <p14:creationId xmlns:p14="http://schemas.microsoft.com/office/powerpoint/2010/main" val="260499709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a:extLst>
              <a:ext uri="{FF2B5EF4-FFF2-40B4-BE49-F238E27FC236}">
                <a16:creationId xmlns:a16="http://schemas.microsoft.com/office/drawing/2014/main" id="{271AD577-0745-430E-A382-84DD4DC645B5}"/>
              </a:ext>
            </a:extLst>
          </p:cNvPr>
          <p:cNvSpPr>
            <a:spLocks noGrp="1"/>
          </p:cNvSpPr>
          <p:nvPr>
            <p:ph type="body" sz="quarter" idx="11"/>
          </p:nvPr>
        </p:nvSpPr>
        <p:spPr/>
        <p:txBody>
          <a:bodyPr/>
          <a:lstStyle/>
          <a:p>
            <a:r>
              <a:rPr kumimoji="0" lang="de-DE" altLang="de-DE" sz="1000" b="0" i="0" u="none" strike="noStrike" cap="none" normalizeH="0" baseline="0" dirty="0">
                <a:ln>
                  <a:noFill/>
                </a:ln>
                <a:solidFill>
                  <a:schemeClr val="tx1"/>
                </a:solidFill>
                <a:effectLst/>
                <a:latin typeface="Aptos" panose="020B0004020202020204" pitchFamily="34" charset="0"/>
                <a:ea typeface="Aptos" panose="020B0004020202020204" pitchFamily="34" charset="0"/>
                <a:cs typeface="Times New Roman" panose="02020603050405020304" pitchFamily="18" charset="0"/>
              </a:rPr>
              <a:t>(Korte &amp; Florack, 2022, S. 310–315</a:t>
            </a:r>
            <a:r>
              <a:rPr lang="nb-NO" dirty="0"/>
              <a:t>)</a:t>
            </a:r>
            <a:endParaRPr lang="de-DE" dirty="0"/>
          </a:p>
        </p:txBody>
      </p:sp>
      <p:sp>
        <p:nvSpPr>
          <p:cNvPr id="4" name="Textplatzhalter 3">
            <a:extLst>
              <a:ext uri="{FF2B5EF4-FFF2-40B4-BE49-F238E27FC236}">
                <a16:creationId xmlns:a16="http://schemas.microsoft.com/office/drawing/2014/main" id="{E1681234-D78A-45DE-B8D7-1D67513E985E}"/>
              </a:ext>
            </a:extLst>
          </p:cNvPr>
          <p:cNvSpPr>
            <a:spLocks noGrp="1"/>
          </p:cNvSpPr>
          <p:nvPr>
            <p:ph type="body" idx="1"/>
          </p:nvPr>
        </p:nvSpPr>
        <p:spPr>
          <a:xfrm>
            <a:off x="452438" y="447675"/>
            <a:ext cx="8414471" cy="820016"/>
          </a:xfrm>
        </p:spPr>
        <p:txBody>
          <a:bodyPr>
            <a:normAutofit lnSpcReduction="10000"/>
          </a:bodyPr>
          <a:lstStyle/>
          <a:p>
            <a:r>
              <a:rPr lang="de-DE" sz="2800" dirty="0"/>
              <a:t>Wahlsysteme und dessen Auswirkung auf die Regierungsbildung </a:t>
            </a:r>
          </a:p>
          <a:p>
            <a:endParaRPr lang="de-DE" dirty="0"/>
          </a:p>
        </p:txBody>
      </p:sp>
      <p:sp>
        <p:nvSpPr>
          <p:cNvPr id="5" name="Inhaltsplatzhalter 4">
            <a:extLst>
              <a:ext uri="{FF2B5EF4-FFF2-40B4-BE49-F238E27FC236}">
                <a16:creationId xmlns:a16="http://schemas.microsoft.com/office/drawing/2014/main" id="{1CEA19B9-3E31-470C-B1E4-A3D745DC8BC9}"/>
              </a:ext>
            </a:extLst>
          </p:cNvPr>
          <p:cNvSpPr>
            <a:spLocks noGrp="1"/>
          </p:cNvSpPr>
          <p:nvPr>
            <p:ph sz="half" idx="2"/>
          </p:nvPr>
        </p:nvSpPr>
        <p:spPr>
          <a:xfrm>
            <a:off x="452438" y="1241912"/>
            <a:ext cx="8239125" cy="1142133"/>
          </a:xfrm>
        </p:spPr>
        <p:txBody>
          <a:bodyPr/>
          <a:lstStyle/>
          <a:p>
            <a:pPr marL="342900" indent="-342900">
              <a:buFont typeface="Arial" panose="020B0604020202020204" pitchFamily="34" charset="0"/>
              <a:buChar char="•"/>
            </a:pPr>
            <a:endParaRPr lang="de-DE" dirty="0"/>
          </a:p>
          <a:p>
            <a:pPr marL="342900" indent="-342900">
              <a:buFont typeface="Arial" panose="020B0604020202020204" pitchFamily="34" charset="0"/>
              <a:buChar char="•"/>
            </a:pPr>
            <a:r>
              <a:rPr lang="de-DE" sz="2000" dirty="0"/>
              <a:t>Wahlsysteme haben psychologische und mechanische Effekte </a:t>
            </a:r>
          </a:p>
        </p:txBody>
      </p:sp>
      <p:sp>
        <p:nvSpPr>
          <p:cNvPr id="6" name="Textfeld 5">
            <a:extLst>
              <a:ext uri="{FF2B5EF4-FFF2-40B4-BE49-F238E27FC236}">
                <a16:creationId xmlns:a16="http://schemas.microsoft.com/office/drawing/2014/main" id="{54F5CD46-2FA2-796B-40AE-04ABAEA63E67}"/>
              </a:ext>
            </a:extLst>
          </p:cNvPr>
          <p:cNvSpPr txBox="1"/>
          <p:nvPr/>
        </p:nvSpPr>
        <p:spPr>
          <a:xfrm>
            <a:off x="565656" y="2339403"/>
            <a:ext cx="3918671" cy="1200329"/>
          </a:xfrm>
          <a:prstGeom prst="rect">
            <a:avLst/>
          </a:prstGeom>
          <a:noFill/>
        </p:spPr>
        <p:txBody>
          <a:bodyPr wrap="square" rtlCol="0">
            <a:spAutoFit/>
          </a:bodyPr>
          <a:lstStyle/>
          <a:p>
            <a:r>
              <a:rPr lang="de-DE" b="1" u="sng" dirty="0"/>
              <a:t>Psychologische Effekte  </a:t>
            </a:r>
          </a:p>
          <a:p>
            <a:r>
              <a:rPr lang="de-DE" b="1" dirty="0"/>
              <a:t>		</a:t>
            </a:r>
          </a:p>
          <a:p>
            <a:pPr marL="285750" indent="-285750">
              <a:buFont typeface="Arial" panose="020B0604020202020204" pitchFamily="34" charset="0"/>
              <a:buChar char="•"/>
            </a:pPr>
            <a:r>
              <a:rPr lang="de-DE" dirty="0"/>
              <a:t>Strategisches Abstimmen </a:t>
            </a:r>
          </a:p>
          <a:p>
            <a:pPr marL="285750" indent="-285750">
              <a:buFont typeface="Arial" panose="020B0604020202020204" pitchFamily="34" charset="0"/>
              <a:buChar char="•"/>
            </a:pPr>
            <a:r>
              <a:rPr lang="de-DE" dirty="0"/>
              <a:t>Prozenthürden </a:t>
            </a:r>
          </a:p>
        </p:txBody>
      </p:sp>
      <p:sp>
        <p:nvSpPr>
          <p:cNvPr id="7" name="Textfeld 6">
            <a:extLst>
              <a:ext uri="{FF2B5EF4-FFF2-40B4-BE49-F238E27FC236}">
                <a16:creationId xmlns:a16="http://schemas.microsoft.com/office/drawing/2014/main" id="{C302C501-6F90-8750-2F48-905D0D6716C4}"/>
              </a:ext>
            </a:extLst>
          </p:cNvPr>
          <p:cNvSpPr txBox="1"/>
          <p:nvPr/>
        </p:nvSpPr>
        <p:spPr>
          <a:xfrm>
            <a:off x="4659673" y="2339403"/>
            <a:ext cx="4191000" cy="1754326"/>
          </a:xfrm>
          <a:prstGeom prst="rect">
            <a:avLst/>
          </a:prstGeom>
          <a:noFill/>
        </p:spPr>
        <p:txBody>
          <a:bodyPr wrap="square" rtlCol="0">
            <a:spAutoFit/>
          </a:bodyPr>
          <a:lstStyle/>
          <a:p>
            <a:r>
              <a:rPr lang="de-DE" b="1" u="sng" dirty="0"/>
              <a:t>Mechanische Effekte </a:t>
            </a:r>
          </a:p>
          <a:p>
            <a:endParaRPr lang="de-DE" dirty="0"/>
          </a:p>
          <a:p>
            <a:pPr marL="285750" indent="-285750">
              <a:buFont typeface="Arial" panose="020B0604020202020204" pitchFamily="34" charset="0"/>
              <a:buChar char="•"/>
            </a:pPr>
            <a:r>
              <a:rPr lang="de-DE" dirty="0"/>
              <a:t>Wahlkreisgröße </a:t>
            </a:r>
          </a:p>
          <a:p>
            <a:pPr marL="285750" indent="-285750">
              <a:buFont typeface="Arial" panose="020B0604020202020204" pitchFamily="34" charset="0"/>
              <a:buChar char="•"/>
            </a:pPr>
            <a:r>
              <a:rPr lang="de-DE" dirty="0"/>
              <a:t>Verfahren zur Mandatsverteilung </a:t>
            </a:r>
          </a:p>
          <a:p>
            <a:pPr marL="285750" indent="-285750">
              <a:buFont typeface="Arial" panose="020B0604020202020204" pitchFamily="34" charset="0"/>
              <a:buChar char="•"/>
            </a:pPr>
            <a:r>
              <a:rPr lang="de-DE" dirty="0"/>
              <a:t>Sperrklausel </a:t>
            </a:r>
          </a:p>
          <a:p>
            <a:pPr marL="285750" indent="-285750">
              <a:buFont typeface="Arial" panose="020B0604020202020204" pitchFamily="34" charset="0"/>
              <a:buChar char="•"/>
            </a:pPr>
            <a:r>
              <a:rPr lang="de-DE" dirty="0"/>
              <a:t>Stimmengebungsverfahren </a:t>
            </a:r>
          </a:p>
        </p:txBody>
      </p:sp>
    </p:spTree>
    <p:extLst>
      <p:ext uri="{BB962C8B-B14F-4D97-AF65-F5344CB8AC3E}">
        <p14:creationId xmlns:p14="http://schemas.microsoft.com/office/powerpoint/2010/main" val="230256365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a:extLst>
              <a:ext uri="{FF2B5EF4-FFF2-40B4-BE49-F238E27FC236}">
                <a16:creationId xmlns:a16="http://schemas.microsoft.com/office/drawing/2014/main" id="{271AD577-0745-430E-A382-84DD4DC645B5}"/>
              </a:ext>
            </a:extLst>
          </p:cNvPr>
          <p:cNvSpPr>
            <a:spLocks noGrp="1"/>
          </p:cNvSpPr>
          <p:nvPr>
            <p:ph type="body" sz="quarter" idx="11"/>
          </p:nvPr>
        </p:nvSpPr>
        <p:spPr/>
        <p:txBody>
          <a:bodyPr/>
          <a:lstStyle/>
          <a:p>
            <a:r>
              <a:rPr kumimoji="0" lang="de-DE" altLang="de-DE" sz="1000" b="0" i="0" u="none" strike="noStrike" cap="none" normalizeH="0" baseline="0" dirty="0">
                <a:ln>
                  <a:noFill/>
                </a:ln>
                <a:solidFill>
                  <a:schemeClr val="tx1"/>
                </a:solidFill>
                <a:effectLst/>
                <a:latin typeface="Aptos" panose="020B0004020202020204" pitchFamily="34" charset="0"/>
                <a:ea typeface="Aptos" panose="020B0004020202020204" pitchFamily="34" charset="0"/>
                <a:cs typeface="Times New Roman" panose="02020603050405020304" pitchFamily="18" charset="0"/>
              </a:rPr>
              <a:t>(Kondratev &amp; Nesterov, 2019, S.190–192 &amp; 205–206) </a:t>
            </a:r>
            <a:r>
              <a:rPr lang="nb-NO" dirty="0"/>
              <a:t>(</a:t>
            </a:r>
            <a:r>
              <a:rPr lang="de-DE" kern="100" dirty="0">
                <a:latin typeface="Aptos" panose="020B0004020202020204" pitchFamily="34" charset="0"/>
                <a:ea typeface="Aptos" panose="020B0004020202020204" pitchFamily="34" charset="0"/>
                <a:cs typeface="Times New Roman" panose="02020603050405020304" pitchFamily="18" charset="0"/>
              </a:rPr>
              <a:t>Mueller, 2009, S. 147– 148 </a:t>
            </a:r>
            <a:r>
              <a:rPr lang="nb-NO" dirty="0"/>
              <a:t>)</a:t>
            </a:r>
            <a:endParaRPr lang="de-DE" dirty="0"/>
          </a:p>
        </p:txBody>
      </p:sp>
      <p:sp>
        <p:nvSpPr>
          <p:cNvPr id="4" name="Textplatzhalter 3">
            <a:extLst>
              <a:ext uri="{FF2B5EF4-FFF2-40B4-BE49-F238E27FC236}">
                <a16:creationId xmlns:a16="http://schemas.microsoft.com/office/drawing/2014/main" id="{E1681234-D78A-45DE-B8D7-1D67513E985E}"/>
              </a:ext>
            </a:extLst>
          </p:cNvPr>
          <p:cNvSpPr>
            <a:spLocks noGrp="1"/>
          </p:cNvSpPr>
          <p:nvPr>
            <p:ph type="body" idx="1"/>
          </p:nvPr>
        </p:nvSpPr>
        <p:spPr>
          <a:xfrm>
            <a:off x="452438" y="447675"/>
            <a:ext cx="8414471" cy="820016"/>
          </a:xfrm>
        </p:spPr>
        <p:txBody>
          <a:bodyPr>
            <a:normAutofit/>
          </a:bodyPr>
          <a:lstStyle/>
          <a:p>
            <a:r>
              <a:rPr lang="de-DE" sz="2800" dirty="0"/>
              <a:t>Alternativen zur Mehrheitsregel </a:t>
            </a:r>
          </a:p>
          <a:p>
            <a:endParaRPr lang="de-DE" dirty="0"/>
          </a:p>
        </p:txBody>
      </p:sp>
      <p:sp>
        <p:nvSpPr>
          <p:cNvPr id="5" name="Inhaltsplatzhalter 4">
            <a:extLst>
              <a:ext uri="{FF2B5EF4-FFF2-40B4-BE49-F238E27FC236}">
                <a16:creationId xmlns:a16="http://schemas.microsoft.com/office/drawing/2014/main" id="{1CEA19B9-3E31-470C-B1E4-A3D745DC8BC9}"/>
              </a:ext>
            </a:extLst>
          </p:cNvPr>
          <p:cNvSpPr>
            <a:spLocks noGrp="1"/>
          </p:cNvSpPr>
          <p:nvPr>
            <p:ph sz="half" idx="2"/>
          </p:nvPr>
        </p:nvSpPr>
        <p:spPr>
          <a:xfrm>
            <a:off x="383166" y="1315597"/>
            <a:ext cx="8199726" cy="2810026"/>
          </a:xfrm>
        </p:spPr>
        <p:txBody>
          <a:bodyPr>
            <a:normAutofit/>
          </a:bodyPr>
          <a:lstStyle/>
          <a:p>
            <a:pPr>
              <a:spcBef>
                <a:spcPts val="1200"/>
              </a:spcBef>
            </a:pPr>
            <a:r>
              <a:rPr lang="de-DE" sz="2000" u="sng" dirty="0">
                <a:latin typeface="Roboto Serif" panose="020B0604020202020204" charset="0"/>
                <a:cs typeface="Roboto Serif" panose="020B0604020202020204" charset="0"/>
              </a:rPr>
              <a:t>Pluralitätsregel und Condorcet Kriterium </a:t>
            </a:r>
          </a:p>
          <a:p>
            <a:pPr marL="342900" indent="-342900">
              <a:spcBef>
                <a:spcPts val="1200"/>
              </a:spcBef>
              <a:buFont typeface="Arial" panose="020B0604020202020204" pitchFamily="34" charset="0"/>
              <a:buChar char="•"/>
            </a:pPr>
            <a:endParaRPr lang="de-DE" sz="2000" b="1" dirty="0"/>
          </a:p>
          <a:p>
            <a:pPr marL="342900" indent="-342900">
              <a:spcBef>
                <a:spcPts val="1200"/>
              </a:spcBef>
              <a:buFont typeface="Arial" panose="020B0604020202020204" pitchFamily="34" charset="0"/>
              <a:buChar char="•"/>
            </a:pPr>
            <a:r>
              <a:rPr lang="de-DE" sz="2000" b="1" dirty="0"/>
              <a:t>Pluralitätsregel: </a:t>
            </a:r>
            <a:r>
              <a:rPr lang="de-DE" sz="2000" dirty="0"/>
              <a:t>Gewinner ist der Kandidat, der von den meisten gewählt wurde </a:t>
            </a:r>
          </a:p>
          <a:p>
            <a:pPr marL="342900" indent="-342900">
              <a:spcBef>
                <a:spcPts val="1200"/>
              </a:spcBef>
              <a:buFont typeface="Arial" panose="020B0604020202020204" pitchFamily="34" charset="0"/>
              <a:buChar char="•"/>
            </a:pPr>
            <a:r>
              <a:rPr lang="de-DE" sz="2000" b="1" dirty="0"/>
              <a:t>Condorcet Kriterium: </a:t>
            </a:r>
            <a:r>
              <a:rPr lang="de-DE" sz="2000" dirty="0"/>
              <a:t>Gewinner ist der Kandidat, der in paarweisen Vergleich gegen jeden anderen gewinnt </a:t>
            </a:r>
          </a:p>
          <a:p>
            <a:pPr>
              <a:spcBef>
                <a:spcPts val="1200"/>
              </a:spcBef>
            </a:pPr>
            <a:endParaRPr lang="de-DE" sz="1800" dirty="0"/>
          </a:p>
        </p:txBody>
      </p:sp>
    </p:spTree>
    <p:extLst>
      <p:ext uri="{BB962C8B-B14F-4D97-AF65-F5344CB8AC3E}">
        <p14:creationId xmlns:p14="http://schemas.microsoft.com/office/powerpoint/2010/main" val="178359224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a:extLst>
              <a:ext uri="{FF2B5EF4-FFF2-40B4-BE49-F238E27FC236}">
                <a16:creationId xmlns:a16="http://schemas.microsoft.com/office/drawing/2014/main" id="{271AD577-0745-430E-A382-84DD4DC645B5}"/>
              </a:ext>
            </a:extLst>
          </p:cNvPr>
          <p:cNvSpPr>
            <a:spLocks noGrp="1"/>
          </p:cNvSpPr>
          <p:nvPr>
            <p:ph type="body" sz="quarter" idx="11"/>
          </p:nvPr>
        </p:nvSpPr>
        <p:spPr/>
        <p:txBody>
          <a:bodyPr/>
          <a:lstStyle/>
          <a:p>
            <a:r>
              <a:rPr lang="de-DE" kern="100" dirty="0">
                <a:latin typeface="Aptos" panose="020B0004020202020204" pitchFamily="34" charset="0"/>
                <a:ea typeface="Aptos" panose="020B0004020202020204" pitchFamily="34" charset="0"/>
                <a:cs typeface="Times New Roman" panose="02020603050405020304" pitchFamily="18" charset="0"/>
              </a:rPr>
              <a:t>(Mueller, 2009, S. 149</a:t>
            </a:r>
            <a:r>
              <a:rPr lang="nb-NO" kern="100" dirty="0">
                <a:latin typeface="Aptos" panose="020B0004020202020204" pitchFamily="34" charset="0"/>
                <a:ea typeface="Aptos" panose="020B0004020202020204" pitchFamily="34" charset="0"/>
                <a:cs typeface="Times New Roman" panose="02020603050405020304" pitchFamily="18" charset="0"/>
              </a:rPr>
              <a:t>)</a:t>
            </a:r>
            <a:endParaRPr lang="de-DE" dirty="0"/>
          </a:p>
        </p:txBody>
      </p:sp>
      <p:sp>
        <p:nvSpPr>
          <p:cNvPr id="4" name="Textplatzhalter 3">
            <a:extLst>
              <a:ext uri="{FF2B5EF4-FFF2-40B4-BE49-F238E27FC236}">
                <a16:creationId xmlns:a16="http://schemas.microsoft.com/office/drawing/2014/main" id="{E1681234-D78A-45DE-B8D7-1D67513E985E}"/>
              </a:ext>
            </a:extLst>
          </p:cNvPr>
          <p:cNvSpPr>
            <a:spLocks noGrp="1"/>
          </p:cNvSpPr>
          <p:nvPr>
            <p:ph type="body" idx="1"/>
          </p:nvPr>
        </p:nvSpPr>
        <p:spPr>
          <a:xfrm>
            <a:off x="452438" y="447675"/>
            <a:ext cx="8414471" cy="820016"/>
          </a:xfrm>
        </p:spPr>
        <p:txBody>
          <a:bodyPr>
            <a:normAutofit/>
          </a:bodyPr>
          <a:lstStyle/>
          <a:p>
            <a:r>
              <a:rPr lang="de-DE" sz="2800" dirty="0"/>
              <a:t>Alternativen zur Mehrheitsregel </a:t>
            </a:r>
          </a:p>
          <a:p>
            <a:endParaRPr lang="de-DE" dirty="0"/>
          </a:p>
        </p:txBody>
      </p:sp>
      <p:sp>
        <p:nvSpPr>
          <p:cNvPr id="5" name="Inhaltsplatzhalter 4">
            <a:extLst>
              <a:ext uri="{FF2B5EF4-FFF2-40B4-BE49-F238E27FC236}">
                <a16:creationId xmlns:a16="http://schemas.microsoft.com/office/drawing/2014/main" id="{1CEA19B9-3E31-470C-B1E4-A3D745DC8BC9}"/>
              </a:ext>
            </a:extLst>
          </p:cNvPr>
          <p:cNvSpPr>
            <a:spLocks noGrp="1"/>
          </p:cNvSpPr>
          <p:nvPr>
            <p:ph sz="half" idx="2"/>
          </p:nvPr>
        </p:nvSpPr>
        <p:spPr>
          <a:xfrm>
            <a:off x="701818" y="1267691"/>
            <a:ext cx="7361527" cy="3142590"/>
          </a:xfrm>
        </p:spPr>
        <p:txBody>
          <a:bodyPr>
            <a:normAutofit/>
          </a:bodyPr>
          <a:lstStyle/>
          <a:p>
            <a:pPr>
              <a:spcBef>
                <a:spcPts val="1200"/>
              </a:spcBef>
            </a:pPr>
            <a:r>
              <a:rPr lang="de-DE" sz="2000" dirty="0"/>
              <a:t>Beispiel</a:t>
            </a:r>
          </a:p>
          <a:p>
            <a:pPr>
              <a:spcBef>
                <a:spcPts val="1200"/>
              </a:spcBef>
            </a:pPr>
            <a:endParaRPr lang="de-DE" sz="2000" dirty="0"/>
          </a:p>
          <a:p>
            <a:pPr>
              <a:spcBef>
                <a:spcPts val="1200"/>
              </a:spcBef>
            </a:pPr>
            <a:endParaRPr lang="de-DE" sz="2000" dirty="0"/>
          </a:p>
          <a:p>
            <a:pPr>
              <a:spcBef>
                <a:spcPts val="1200"/>
              </a:spcBef>
            </a:pPr>
            <a:endParaRPr lang="de-DE" sz="2000" dirty="0"/>
          </a:p>
          <a:p>
            <a:pPr>
              <a:spcBef>
                <a:spcPts val="1200"/>
              </a:spcBef>
            </a:pPr>
            <a:endParaRPr lang="de-DE" sz="2000" dirty="0"/>
          </a:p>
          <a:p>
            <a:pPr>
              <a:spcBef>
                <a:spcPts val="1200"/>
              </a:spcBef>
            </a:pPr>
            <a:endParaRPr lang="de-DE" sz="2000" dirty="0"/>
          </a:p>
          <a:p>
            <a:pPr>
              <a:spcBef>
                <a:spcPts val="0"/>
              </a:spcBef>
            </a:pPr>
            <a:r>
              <a:rPr lang="de-DE" sz="1400" dirty="0"/>
              <a:t>		x= Pluralitätsregel 		     	</a:t>
            </a:r>
          </a:p>
          <a:p>
            <a:pPr>
              <a:spcBef>
                <a:spcPts val="0"/>
              </a:spcBef>
            </a:pPr>
            <a:r>
              <a:rPr lang="de-DE" sz="1400" dirty="0"/>
              <a:t>		y= Condorcet Gewinner 	 		</a:t>
            </a:r>
          </a:p>
        </p:txBody>
      </p:sp>
      <p:graphicFrame>
        <p:nvGraphicFramePr>
          <p:cNvPr id="6" name="Tabelle 5">
            <a:extLst>
              <a:ext uri="{FF2B5EF4-FFF2-40B4-BE49-F238E27FC236}">
                <a16:creationId xmlns:a16="http://schemas.microsoft.com/office/drawing/2014/main" id="{7DE4BF9B-E636-10EB-B01E-2B14CAD0E8E7}"/>
              </a:ext>
            </a:extLst>
          </p:cNvPr>
          <p:cNvGraphicFramePr>
            <a:graphicFrameLocks noGrp="1"/>
          </p:cNvGraphicFramePr>
          <p:nvPr>
            <p:extLst>
              <p:ext uri="{D42A27DB-BD31-4B8C-83A1-F6EECF244321}">
                <p14:modId xmlns:p14="http://schemas.microsoft.com/office/powerpoint/2010/main" val="3825238171"/>
              </p:ext>
            </p:extLst>
          </p:nvPr>
        </p:nvGraphicFramePr>
        <p:xfrm>
          <a:off x="2426898" y="1567653"/>
          <a:ext cx="3107992" cy="2010255"/>
        </p:xfrm>
        <a:graphic>
          <a:graphicData uri="http://schemas.openxmlformats.org/drawingml/2006/table">
            <a:tbl>
              <a:tblPr firstRow="1" bandRow="1">
                <a:tableStyleId>{21E4AEA4-8DFA-4A89-87EB-49C32662AFE0}</a:tableStyleId>
              </a:tblPr>
              <a:tblGrid>
                <a:gridCol w="643618">
                  <a:extLst>
                    <a:ext uri="{9D8B030D-6E8A-4147-A177-3AD203B41FA5}">
                      <a16:colId xmlns:a16="http://schemas.microsoft.com/office/drawing/2014/main" val="2058155201"/>
                    </a:ext>
                  </a:extLst>
                </a:gridCol>
                <a:gridCol w="618212">
                  <a:extLst>
                    <a:ext uri="{9D8B030D-6E8A-4147-A177-3AD203B41FA5}">
                      <a16:colId xmlns:a16="http://schemas.microsoft.com/office/drawing/2014/main" val="1569052988"/>
                    </a:ext>
                  </a:extLst>
                </a:gridCol>
                <a:gridCol w="601274">
                  <a:extLst>
                    <a:ext uri="{9D8B030D-6E8A-4147-A177-3AD203B41FA5}">
                      <a16:colId xmlns:a16="http://schemas.microsoft.com/office/drawing/2014/main" val="1112570960"/>
                    </a:ext>
                  </a:extLst>
                </a:gridCol>
                <a:gridCol w="626680">
                  <a:extLst>
                    <a:ext uri="{9D8B030D-6E8A-4147-A177-3AD203B41FA5}">
                      <a16:colId xmlns:a16="http://schemas.microsoft.com/office/drawing/2014/main" val="756577438"/>
                    </a:ext>
                  </a:extLst>
                </a:gridCol>
                <a:gridCol w="618208">
                  <a:extLst>
                    <a:ext uri="{9D8B030D-6E8A-4147-A177-3AD203B41FA5}">
                      <a16:colId xmlns:a16="http://schemas.microsoft.com/office/drawing/2014/main" val="3285938532"/>
                    </a:ext>
                  </a:extLst>
                </a:gridCol>
              </a:tblGrid>
              <a:tr h="402051">
                <a:tc>
                  <a:txBody>
                    <a:bodyPr/>
                    <a:lstStyle/>
                    <a:p>
                      <a:r>
                        <a:rPr lang="de-DE" dirty="0"/>
                        <a:t>W1</a:t>
                      </a:r>
                    </a:p>
                  </a:txBody>
                  <a:tcPr/>
                </a:tc>
                <a:tc>
                  <a:txBody>
                    <a:bodyPr/>
                    <a:lstStyle/>
                    <a:p>
                      <a:r>
                        <a:rPr lang="de-DE" dirty="0"/>
                        <a:t>W2</a:t>
                      </a:r>
                    </a:p>
                  </a:txBody>
                  <a:tcPr/>
                </a:tc>
                <a:tc>
                  <a:txBody>
                    <a:bodyPr/>
                    <a:lstStyle/>
                    <a:p>
                      <a:r>
                        <a:rPr lang="de-DE" dirty="0"/>
                        <a:t>W3</a:t>
                      </a:r>
                    </a:p>
                  </a:txBody>
                  <a:tcPr/>
                </a:tc>
                <a:tc>
                  <a:txBody>
                    <a:bodyPr/>
                    <a:lstStyle/>
                    <a:p>
                      <a:r>
                        <a:rPr lang="de-DE" dirty="0"/>
                        <a:t>W4</a:t>
                      </a:r>
                    </a:p>
                  </a:txBody>
                  <a:tcPr/>
                </a:tc>
                <a:tc>
                  <a:txBody>
                    <a:bodyPr/>
                    <a:lstStyle/>
                    <a:p>
                      <a:r>
                        <a:rPr lang="de-DE" dirty="0"/>
                        <a:t>W5</a:t>
                      </a:r>
                    </a:p>
                  </a:txBody>
                  <a:tcPr/>
                </a:tc>
                <a:extLst>
                  <a:ext uri="{0D108BD9-81ED-4DB2-BD59-A6C34878D82A}">
                    <a16:rowId xmlns:a16="http://schemas.microsoft.com/office/drawing/2014/main" val="3216962656"/>
                  </a:ext>
                </a:extLst>
              </a:tr>
              <a:tr h="402051">
                <a:tc>
                  <a:txBody>
                    <a:bodyPr/>
                    <a:lstStyle/>
                    <a:p>
                      <a:pPr algn="ctr"/>
                      <a:r>
                        <a:rPr lang="de-DE" dirty="0"/>
                        <a:t>x</a:t>
                      </a:r>
                    </a:p>
                  </a:txBody>
                  <a:tcPr/>
                </a:tc>
                <a:tc>
                  <a:txBody>
                    <a:bodyPr/>
                    <a:lstStyle/>
                    <a:p>
                      <a:pPr algn="ctr"/>
                      <a:r>
                        <a:rPr lang="de-DE" dirty="0"/>
                        <a:t>x</a:t>
                      </a:r>
                    </a:p>
                  </a:txBody>
                  <a:tcPr/>
                </a:tc>
                <a:tc>
                  <a:txBody>
                    <a:bodyPr/>
                    <a:lstStyle/>
                    <a:p>
                      <a:pPr algn="ctr"/>
                      <a:r>
                        <a:rPr lang="de-DE" dirty="0"/>
                        <a:t>y</a:t>
                      </a:r>
                    </a:p>
                  </a:txBody>
                  <a:tcPr/>
                </a:tc>
                <a:tc>
                  <a:txBody>
                    <a:bodyPr/>
                    <a:lstStyle/>
                    <a:p>
                      <a:pPr algn="ctr"/>
                      <a:r>
                        <a:rPr lang="de-DE" dirty="0"/>
                        <a:t>z</a:t>
                      </a:r>
                    </a:p>
                  </a:txBody>
                  <a:tcPr/>
                </a:tc>
                <a:tc>
                  <a:txBody>
                    <a:bodyPr/>
                    <a:lstStyle/>
                    <a:p>
                      <a:pPr algn="ctr"/>
                      <a:r>
                        <a:rPr lang="de-DE" dirty="0"/>
                        <a:t>w</a:t>
                      </a:r>
                    </a:p>
                  </a:txBody>
                  <a:tcPr/>
                </a:tc>
                <a:extLst>
                  <a:ext uri="{0D108BD9-81ED-4DB2-BD59-A6C34878D82A}">
                    <a16:rowId xmlns:a16="http://schemas.microsoft.com/office/drawing/2014/main" val="2441048923"/>
                  </a:ext>
                </a:extLst>
              </a:tr>
              <a:tr h="402051">
                <a:tc>
                  <a:txBody>
                    <a:bodyPr/>
                    <a:lstStyle/>
                    <a:p>
                      <a:pPr algn="ctr"/>
                      <a:r>
                        <a:rPr lang="de-DE" dirty="0"/>
                        <a:t>y</a:t>
                      </a:r>
                    </a:p>
                  </a:txBody>
                  <a:tcPr/>
                </a:tc>
                <a:tc>
                  <a:txBody>
                    <a:bodyPr/>
                    <a:lstStyle/>
                    <a:p>
                      <a:pPr algn="ctr"/>
                      <a:r>
                        <a:rPr lang="de-DE" dirty="0"/>
                        <a:t>y</a:t>
                      </a:r>
                    </a:p>
                  </a:txBody>
                  <a:tcPr/>
                </a:tc>
                <a:tc>
                  <a:txBody>
                    <a:bodyPr/>
                    <a:lstStyle/>
                    <a:p>
                      <a:pPr algn="ctr"/>
                      <a:r>
                        <a:rPr lang="de-DE" dirty="0"/>
                        <a:t>z</a:t>
                      </a:r>
                    </a:p>
                  </a:txBody>
                  <a:tcPr/>
                </a:tc>
                <a:tc>
                  <a:txBody>
                    <a:bodyPr/>
                    <a:lstStyle/>
                    <a:p>
                      <a:pPr algn="ctr"/>
                      <a:r>
                        <a:rPr lang="de-DE" dirty="0"/>
                        <a:t>y</a:t>
                      </a:r>
                    </a:p>
                  </a:txBody>
                  <a:tcPr/>
                </a:tc>
                <a:tc>
                  <a:txBody>
                    <a:bodyPr/>
                    <a:lstStyle/>
                    <a:p>
                      <a:pPr algn="ctr"/>
                      <a:r>
                        <a:rPr lang="de-DE" dirty="0"/>
                        <a:t>y</a:t>
                      </a:r>
                    </a:p>
                  </a:txBody>
                  <a:tcPr/>
                </a:tc>
                <a:extLst>
                  <a:ext uri="{0D108BD9-81ED-4DB2-BD59-A6C34878D82A}">
                    <a16:rowId xmlns:a16="http://schemas.microsoft.com/office/drawing/2014/main" val="1337130874"/>
                  </a:ext>
                </a:extLst>
              </a:tr>
              <a:tr h="402051">
                <a:tc>
                  <a:txBody>
                    <a:bodyPr/>
                    <a:lstStyle/>
                    <a:p>
                      <a:pPr algn="ctr"/>
                      <a:r>
                        <a:rPr lang="de-DE" dirty="0"/>
                        <a:t>z</a:t>
                      </a:r>
                    </a:p>
                  </a:txBody>
                  <a:tcPr/>
                </a:tc>
                <a:tc>
                  <a:txBody>
                    <a:bodyPr/>
                    <a:lstStyle/>
                    <a:p>
                      <a:pPr algn="ctr"/>
                      <a:r>
                        <a:rPr lang="de-DE" dirty="0"/>
                        <a:t>z</a:t>
                      </a:r>
                    </a:p>
                  </a:txBody>
                  <a:tcPr/>
                </a:tc>
                <a:tc>
                  <a:txBody>
                    <a:bodyPr/>
                    <a:lstStyle/>
                    <a:p>
                      <a:pPr algn="ctr"/>
                      <a:r>
                        <a:rPr lang="de-DE" dirty="0"/>
                        <a:t>w</a:t>
                      </a:r>
                    </a:p>
                  </a:txBody>
                  <a:tcPr/>
                </a:tc>
                <a:tc>
                  <a:txBody>
                    <a:bodyPr/>
                    <a:lstStyle/>
                    <a:p>
                      <a:pPr algn="ctr"/>
                      <a:r>
                        <a:rPr lang="de-DE" dirty="0"/>
                        <a:t>w</a:t>
                      </a:r>
                    </a:p>
                  </a:txBody>
                  <a:tcPr/>
                </a:tc>
                <a:tc>
                  <a:txBody>
                    <a:bodyPr/>
                    <a:lstStyle/>
                    <a:p>
                      <a:pPr algn="ctr"/>
                      <a:r>
                        <a:rPr lang="de-DE" dirty="0"/>
                        <a:t>z</a:t>
                      </a:r>
                    </a:p>
                  </a:txBody>
                  <a:tcPr/>
                </a:tc>
                <a:extLst>
                  <a:ext uri="{0D108BD9-81ED-4DB2-BD59-A6C34878D82A}">
                    <a16:rowId xmlns:a16="http://schemas.microsoft.com/office/drawing/2014/main" val="3153054997"/>
                  </a:ext>
                </a:extLst>
              </a:tr>
              <a:tr h="402051">
                <a:tc>
                  <a:txBody>
                    <a:bodyPr/>
                    <a:lstStyle/>
                    <a:p>
                      <a:pPr algn="ctr"/>
                      <a:r>
                        <a:rPr lang="de-DE" dirty="0"/>
                        <a:t>w</a:t>
                      </a:r>
                    </a:p>
                  </a:txBody>
                  <a:tcPr/>
                </a:tc>
                <a:tc>
                  <a:txBody>
                    <a:bodyPr/>
                    <a:lstStyle/>
                    <a:p>
                      <a:pPr algn="ctr"/>
                      <a:r>
                        <a:rPr lang="de-DE" dirty="0"/>
                        <a:t>w</a:t>
                      </a:r>
                    </a:p>
                  </a:txBody>
                  <a:tcPr/>
                </a:tc>
                <a:tc>
                  <a:txBody>
                    <a:bodyPr/>
                    <a:lstStyle/>
                    <a:p>
                      <a:pPr algn="ctr"/>
                      <a:r>
                        <a:rPr lang="de-DE" dirty="0"/>
                        <a:t>x</a:t>
                      </a:r>
                    </a:p>
                  </a:txBody>
                  <a:tcPr/>
                </a:tc>
                <a:tc>
                  <a:txBody>
                    <a:bodyPr/>
                    <a:lstStyle/>
                    <a:p>
                      <a:pPr algn="ctr"/>
                      <a:r>
                        <a:rPr lang="de-DE" dirty="0"/>
                        <a:t>x</a:t>
                      </a:r>
                    </a:p>
                  </a:txBody>
                  <a:tcPr/>
                </a:tc>
                <a:tc>
                  <a:txBody>
                    <a:bodyPr/>
                    <a:lstStyle/>
                    <a:p>
                      <a:pPr algn="ctr"/>
                      <a:r>
                        <a:rPr lang="de-DE" dirty="0"/>
                        <a:t>x</a:t>
                      </a:r>
                    </a:p>
                  </a:txBody>
                  <a:tcPr/>
                </a:tc>
                <a:extLst>
                  <a:ext uri="{0D108BD9-81ED-4DB2-BD59-A6C34878D82A}">
                    <a16:rowId xmlns:a16="http://schemas.microsoft.com/office/drawing/2014/main" val="3070121035"/>
                  </a:ext>
                </a:extLst>
              </a:tr>
            </a:tbl>
          </a:graphicData>
        </a:graphic>
      </p:graphicFrame>
      <p:sp>
        <p:nvSpPr>
          <p:cNvPr id="8" name="Ellipse 7">
            <a:extLst>
              <a:ext uri="{FF2B5EF4-FFF2-40B4-BE49-F238E27FC236}">
                <a16:creationId xmlns:a16="http://schemas.microsoft.com/office/drawing/2014/main" id="{2183FC28-5697-F2C5-3BFF-D1CAAE1E5196}"/>
              </a:ext>
            </a:extLst>
          </p:cNvPr>
          <p:cNvSpPr/>
          <p:nvPr/>
        </p:nvSpPr>
        <p:spPr>
          <a:xfrm>
            <a:off x="2601033" y="2042658"/>
            <a:ext cx="304800" cy="318655"/>
          </a:xfrm>
          <a:prstGeom prst="ellipse">
            <a:avLst/>
          </a:prstGeom>
          <a:noFill/>
          <a:ln>
            <a:solidFill>
              <a:srgbClr val="00B050"/>
            </a:solidFill>
          </a:ln>
        </p:spPr>
        <p:style>
          <a:lnRef idx="2">
            <a:schemeClr val="accent4"/>
          </a:lnRef>
          <a:fillRef idx="1">
            <a:schemeClr val="lt1"/>
          </a:fillRef>
          <a:effectRef idx="0">
            <a:schemeClr val="accent4"/>
          </a:effectRef>
          <a:fontRef idx="minor">
            <a:schemeClr val="dk1"/>
          </a:fontRef>
        </p:style>
        <p:txBody>
          <a:bodyPr rtlCol="0" anchor="ctr"/>
          <a:lstStyle/>
          <a:p>
            <a:pPr algn="ctr"/>
            <a:endParaRPr lang="de-DE"/>
          </a:p>
        </p:txBody>
      </p:sp>
      <p:sp>
        <p:nvSpPr>
          <p:cNvPr id="9" name="Ellipse 8">
            <a:extLst>
              <a:ext uri="{FF2B5EF4-FFF2-40B4-BE49-F238E27FC236}">
                <a16:creationId xmlns:a16="http://schemas.microsoft.com/office/drawing/2014/main" id="{ECB3F9B8-38F9-0809-E45D-3E3BBA9938A3}"/>
              </a:ext>
            </a:extLst>
          </p:cNvPr>
          <p:cNvSpPr/>
          <p:nvPr/>
        </p:nvSpPr>
        <p:spPr>
          <a:xfrm>
            <a:off x="3221025" y="2042657"/>
            <a:ext cx="304800" cy="318655"/>
          </a:xfrm>
          <a:prstGeom prst="ellipse">
            <a:avLst/>
          </a:prstGeom>
          <a:noFill/>
          <a:ln>
            <a:solidFill>
              <a:srgbClr val="00B050"/>
            </a:solidFill>
          </a:ln>
        </p:spPr>
        <p:style>
          <a:lnRef idx="2">
            <a:schemeClr val="accent4"/>
          </a:lnRef>
          <a:fillRef idx="1">
            <a:schemeClr val="lt1"/>
          </a:fillRef>
          <a:effectRef idx="0">
            <a:schemeClr val="accent4"/>
          </a:effectRef>
          <a:fontRef idx="minor">
            <a:schemeClr val="dk1"/>
          </a:fontRef>
        </p:style>
        <p:txBody>
          <a:bodyPr rtlCol="0" anchor="ctr"/>
          <a:lstStyle/>
          <a:p>
            <a:pPr algn="ctr"/>
            <a:endParaRPr lang="de-DE">
              <a:solidFill>
                <a:srgbClr val="00B050"/>
              </a:solidFill>
            </a:endParaRPr>
          </a:p>
        </p:txBody>
      </p:sp>
      <p:cxnSp>
        <p:nvCxnSpPr>
          <p:cNvPr id="7" name="Gerader Verbinder 6">
            <a:extLst>
              <a:ext uri="{FF2B5EF4-FFF2-40B4-BE49-F238E27FC236}">
                <a16:creationId xmlns:a16="http://schemas.microsoft.com/office/drawing/2014/main" id="{E817064F-149D-09F0-C07D-6E007EE3C2CD}"/>
              </a:ext>
            </a:extLst>
          </p:cNvPr>
          <p:cNvCxnSpPr>
            <a:cxnSpLocks/>
          </p:cNvCxnSpPr>
          <p:nvPr/>
        </p:nvCxnSpPr>
        <p:spPr>
          <a:xfrm>
            <a:off x="2601033" y="2728150"/>
            <a:ext cx="881276" cy="0"/>
          </a:xfrm>
          <a:prstGeom prst="line">
            <a:avLst/>
          </a:prstGeom>
          <a:ln w="19050">
            <a:solidFill>
              <a:srgbClr val="00B0F0"/>
            </a:solidFill>
          </a:ln>
        </p:spPr>
        <p:style>
          <a:lnRef idx="1">
            <a:schemeClr val="dk1"/>
          </a:lnRef>
          <a:fillRef idx="0">
            <a:schemeClr val="dk1"/>
          </a:fillRef>
          <a:effectRef idx="0">
            <a:schemeClr val="dk1"/>
          </a:effectRef>
          <a:fontRef idx="minor">
            <a:schemeClr val="tx1"/>
          </a:fontRef>
        </p:style>
      </p:cxnSp>
      <p:cxnSp>
        <p:nvCxnSpPr>
          <p:cNvPr id="17" name="Gerader Verbinder 16">
            <a:extLst>
              <a:ext uri="{FF2B5EF4-FFF2-40B4-BE49-F238E27FC236}">
                <a16:creationId xmlns:a16="http://schemas.microsoft.com/office/drawing/2014/main" id="{BD568B02-86E9-4D0D-29A3-CDB3D62940FC}"/>
              </a:ext>
            </a:extLst>
          </p:cNvPr>
          <p:cNvCxnSpPr>
            <a:cxnSpLocks/>
          </p:cNvCxnSpPr>
          <p:nvPr/>
        </p:nvCxnSpPr>
        <p:spPr>
          <a:xfrm>
            <a:off x="4443687" y="2713100"/>
            <a:ext cx="881276" cy="0"/>
          </a:xfrm>
          <a:prstGeom prst="line">
            <a:avLst/>
          </a:prstGeom>
          <a:ln w="19050">
            <a:solidFill>
              <a:srgbClr val="00B0F0"/>
            </a:solidFill>
          </a:ln>
        </p:spPr>
        <p:style>
          <a:lnRef idx="1">
            <a:schemeClr val="dk1"/>
          </a:lnRef>
          <a:fillRef idx="0">
            <a:schemeClr val="dk1"/>
          </a:fillRef>
          <a:effectRef idx="0">
            <a:schemeClr val="dk1"/>
          </a:effectRef>
          <a:fontRef idx="minor">
            <a:schemeClr val="tx1"/>
          </a:fontRef>
        </p:style>
      </p:cxnSp>
      <p:cxnSp>
        <p:nvCxnSpPr>
          <p:cNvPr id="19" name="Gerader Verbinder 18">
            <a:extLst>
              <a:ext uri="{FF2B5EF4-FFF2-40B4-BE49-F238E27FC236}">
                <a16:creationId xmlns:a16="http://schemas.microsoft.com/office/drawing/2014/main" id="{CC10C496-AB38-B0F7-BB24-3F02E93A2D95}"/>
              </a:ext>
            </a:extLst>
          </p:cNvPr>
          <p:cNvCxnSpPr>
            <a:cxnSpLocks/>
          </p:cNvCxnSpPr>
          <p:nvPr/>
        </p:nvCxnSpPr>
        <p:spPr>
          <a:xfrm>
            <a:off x="3709397" y="2298660"/>
            <a:ext cx="571658" cy="0"/>
          </a:xfrm>
          <a:prstGeom prst="line">
            <a:avLst/>
          </a:prstGeom>
          <a:ln w="19050">
            <a:solidFill>
              <a:srgbClr val="00B0F0"/>
            </a:solidFill>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32284087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9"/>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7"/>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9"/>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a:extLst>
              <a:ext uri="{FF2B5EF4-FFF2-40B4-BE49-F238E27FC236}">
                <a16:creationId xmlns:a16="http://schemas.microsoft.com/office/drawing/2014/main" id="{271AD577-0745-430E-A382-84DD4DC645B5}"/>
              </a:ext>
            </a:extLst>
          </p:cNvPr>
          <p:cNvSpPr>
            <a:spLocks noGrp="1"/>
          </p:cNvSpPr>
          <p:nvPr>
            <p:ph type="body" sz="quarter" idx="11"/>
          </p:nvPr>
        </p:nvSpPr>
        <p:spPr/>
        <p:txBody>
          <a:bodyPr/>
          <a:lstStyle/>
          <a:p>
            <a:r>
              <a:rPr kumimoji="0" lang="de-DE" altLang="de-DE" sz="1000" b="0" i="0" u="none" strike="noStrike" cap="none" normalizeH="0" baseline="0" dirty="0">
                <a:ln>
                  <a:noFill/>
                </a:ln>
                <a:solidFill>
                  <a:schemeClr val="tx1"/>
                </a:solidFill>
                <a:effectLst/>
                <a:latin typeface="Aptos" panose="020B0004020202020204" pitchFamily="34" charset="0"/>
                <a:ea typeface="Aptos" panose="020B0004020202020204" pitchFamily="34" charset="0"/>
                <a:cs typeface="Times New Roman" panose="02020603050405020304" pitchFamily="18" charset="0"/>
              </a:rPr>
              <a:t>(Kondratev &amp; Nesterov, 2019, S.190–192 &amp; 205–206) </a:t>
            </a:r>
            <a:r>
              <a:rPr lang="nb-NO" dirty="0"/>
              <a:t>(</a:t>
            </a:r>
            <a:r>
              <a:rPr lang="de-DE" kern="100" dirty="0">
                <a:latin typeface="Aptos" panose="020B0004020202020204" pitchFamily="34" charset="0"/>
                <a:ea typeface="Aptos" panose="020B0004020202020204" pitchFamily="34" charset="0"/>
                <a:cs typeface="Times New Roman" panose="02020603050405020304" pitchFamily="18" charset="0"/>
              </a:rPr>
              <a:t>Mueller, 2009, S. 147– 148 </a:t>
            </a:r>
            <a:r>
              <a:rPr lang="nb-NO" dirty="0"/>
              <a:t>)</a:t>
            </a:r>
            <a:endParaRPr lang="de-DE" dirty="0"/>
          </a:p>
          <a:p>
            <a:endParaRPr lang="de-DE" dirty="0"/>
          </a:p>
        </p:txBody>
      </p:sp>
      <p:sp>
        <p:nvSpPr>
          <p:cNvPr id="4" name="Textplatzhalter 3">
            <a:extLst>
              <a:ext uri="{FF2B5EF4-FFF2-40B4-BE49-F238E27FC236}">
                <a16:creationId xmlns:a16="http://schemas.microsoft.com/office/drawing/2014/main" id="{E1681234-D78A-45DE-B8D7-1D67513E985E}"/>
              </a:ext>
            </a:extLst>
          </p:cNvPr>
          <p:cNvSpPr>
            <a:spLocks noGrp="1"/>
          </p:cNvSpPr>
          <p:nvPr>
            <p:ph type="body" idx="1"/>
          </p:nvPr>
        </p:nvSpPr>
        <p:spPr>
          <a:xfrm>
            <a:off x="452438" y="447675"/>
            <a:ext cx="8414471" cy="820016"/>
          </a:xfrm>
        </p:spPr>
        <p:txBody>
          <a:bodyPr>
            <a:normAutofit/>
          </a:bodyPr>
          <a:lstStyle/>
          <a:p>
            <a:r>
              <a:rPr lang="de-DE" sz="2800" dirty="0"/>
              <a:t>Alternativen zur Mehrheitsregel </a:t>
            </a:r>
          </a:p>
          <a:p>
            <a:endParaRPr lang="de-DE" dirty="0"/>
          </a:p>
        </p:txBody>
      </p:sp>
      <p:sp>
        <p:nvSpPr>
          <p:cNvPr id="5" name="Inhaltsplatzhalter 4">
            <a:extLst>
              <a:ext uri="{FF2B5EF4-FFF2-40B4-BE49-F238E27FC236}">
                <a16:creationId xmlns:a16="http://schemas.microsoft.com/office/drawing/2014/main" id="{1CEA19B9-3E31-470C-B1E4-A3D745DC8BC9}"/>
              </a:ext>
            </a:extLst>
          </p:cNvPr>
          <p:cNvSpPr>
            <a:spLocks noGrp="1"/>
          </p:cNvSpPr>
          <p:nvPr>
            <p:ph sz="half" idx="2"/>
          </p:nvPr>
        </p:nvSpPr>
        <p:spPr>
          <a:xfrm>
            <a:off x="452438" y="1267691"/>
            <a:ext cx="8199726" cy="2810026"/>
          </a:xfrm>
        </p:spPr>
        <p:txBody>
          <a:bodyPr>
            <a:normAutofit/>
          </a:bodyPr>
          <a:lstStyle/>
          <a:p>
            <a:pPr>
              <a:spcBef>
                <a:spcPts val="1200"/>
              </a:spcBef>
            </a:pPr>
            <a:endParaRPr lang="de-DE" sz="2000" b="1" dirty="0"/>
          </a:p>
          <a:p>
            <a:pPr marL="342900" indent="-342900">
              <a:spcBef>
                <a:spcPts val="1200"/>
              </a:spcBef>
              <a:buFont typeface="Arial" panose="020B0604020202020204" pitchFamily="34" charset="0"/>
              <a:buChar char="•"/>
            </a:pPr>
            <a:endParaRPr lang="de-DE" sz="1800" dirty="0"/>
          </a:p>
        </p:txBody>
      </p:sp>
      <p:graphicFrame>
        <p:nvGraphicFramePr>
          <p:cNvPr id="7" name="Tabelle 6">
            <a:extLst>
              <a:ext uri="{FF2B5EF4-FFF2-40B4-BE49-F238E27FC236}">
                <a16:creationId xmlns:a16="http://schemas.microsoft.com/office/drawing/2014/main" id="{111A1404-E013-81E7-0F40-43D975DB5E21}"/>
              </a:ext>
            </a:extLst>
          </p:cNvPr>
          <p:cNvGraphicFramePr>
            <a:graphicFrameLocks noGrp="1"/>
          </p:cNvGraphicFramePr>
          <p:nvPr>
            <p:extLst>
              <p:ext uri="{D42A27DB-BD31-4B8C-83A1-F6EECF244321}">
                <p14:modId xmlns:p14="http://schemas.microsoft.com/office/powerpoint/2010/main" val="1276118070"/>
              </p:ext>
            </p:extLst>
          </p:nvPr>
        </p:nvGraphicFramePr>
        <p:xfrm>
          <a:off x="452436" y="1303025"/>
          <a:ext cx="8005764" cy="3122325"/>
        </p:xfrm>
        <a:graphic>
          <a:graphicData uri="http://schemas.openxmlformats.org/drawingml/2006/table">
            <a:tbl>
              <a:tblPr firstRow="1" bandRow="1">
                <a:tableStyleId>{21E4AEA4-8DFA-4A89-87EB-49C32662AFE0}</a:tableStyleId>
              </a:tblPr>
              <a:tblGrid>
                <a:gridCol w="2668588">
                  <a:extLst>
                    <a:ext uri="{9D8B030D-6E8A-4147-A177-3AD203B41FA5}">
                      <a16:colId xmlns:a16="http://schemas.microsoft.com/office/drawing/2014/main" val="2748297142"/>
                    </a:ext>
                  </a:extLst>
                </a:gridCol>
                <a:gridCol w="2668588">
                  <a:extLst>
                    <a:ext uri="{9D8B030D-6E8A-4147-A177-3AD203B41FA5}">
                      <a16:colId xmlns:a16="http://schemas.microsoft.com/office/drawing/2014/main" val="2825734117"/>
                    </a:ext>
                  </a:extLst>
                </a:gridCol>
                <a:gridCol w="2668588">
                  <a:extLst>
                    <a:ext uri="{9D8B030D-6E8A-4147-A177-3AD203B41FA5}">
                      <a16:colId xmlns:a16="http://schemas.microsoft.com/office/drawing/2014/main" val="1612231063"/>
                    </a:ext>
                  </a:extLst>
                </a:gridCol>
              </a:tblGrid>
              <a:tr h="562005">
                <a:tc>
                  <a:txBody>
                    <a:bodyPr/>
                    <a:lstStyle/>
                    <a:p>
                      <a:endParaRPr lang="de-DE" dirty="0"/>
                    </a:p>
                  </a:txBody>
                  <a:tcPr/>
                </a:tc>
                <a:tc>
                  <a:txBody>
                    <a:bodyPr/>
                    <a:lstStyle/>
                    <a:p>
                      <a:r>
                        <a:rPr lang="de-DE" dirty="0"/>
                        <a:t>Pluralitätsregel </a:t>
                      </a:r>
                    </a:p>
                  </a:txBody>
                  <a:tcPr/>
                </a:tc>
                <a:tc>
                  <a:txBody>
                    <a:bodyPr/>
                    <a:lstStyle/>
                    <a:p>
                      <a:r>
                        <a:rPr lang="de-DE" dirty="0"/>
                        <a:t>Condorcet Kriterium </a:t>
                      </a:r>
                    </a:p>
                  </a:txBody>
                  <a:tcPr/>
                </a:tc>
                <a:extLst>
                  <a:ext uri="{0D108BD9-81ED-4DB2-BD59-A6C34878D82A}">
                    <a16:rowId xmlns:a16="http://schemas.microsoft.com/office/drawing/2014/main" val="1328094694"/>
                  </a:ext>
                </a:extLst>
              </a:tr>
              <a:tr h="562005">
                <a:tc>
                  <a:txBody>
                    <a:bodyPr/>
                    <a:lstStyle/>
                    <a:p>
                      <a:r>
                        <a:rPr lang="de-DE" dirty="0"/>
                        <a:t>Mehrheitsmacht </a:t>
                      </a:r>
                    </a:p>
                  </a:txBody>
                  <a:tcPr/>
                </a:tc>
                <a:tc>
                  <a:txBody>
                    <a:bodyPr/>
                    <a:lstStyle/>
                    <a:p>
                      <a:r>
                        <a:rPr lang="de-DE" dirty="0"/>
                        <a:t>Mehrheitsregierung wird gefördert </a:t>
                      </a:r>
                    </a:p>
                  </a:txBody>
                  <a:tcPr/>
                </a:tc>
                <a:tc>
                  <a:txBody>
                    <a:bodyPr/>
                    <a:lstStyle/>
                    <a:p>
                      <a:r>
                        <a:rPr lang="de-DE" dirty="0"/>
                        <a:t>Gewinner starke Mehrheit hinter sich </a:t>
                      </a:r>
                    </a:p>
                  </a:txBody>
                  <a:tcPr/>
                </a:tc>
                <a:extLst>
                  <a:ext uri="{0D108BD9-81ED-4DB2-BD59-A6C34878D82A}">
                    <a16:rowId xmlns:a16="http://schemas.microsoft.com/office/drawing/2014/main" val="3618421499"/>
                  </a:ext>
                </a:extLst>
              </a:tr>
              <a:tr h="562005">
                <a:tc>
                  <a:txBody>
                    <a:bodyPr/>
                    <a:lstStyle/>
                    <a:p>
                      <a:r>
                        <a:rPr lang="de-DE" dirty="0"/>
                        <a:t>Schutz von Minderheiten </a:t>
                      </a:r>
                    </a:p>
                  </a:txBody>
                  <a:tcPr/>
                </a:tc>
                <a:tc>
                  <a:txBody>
                    <a:bodyPr/>
                    <a:lstStyle/>
                    <a:p>
                      <a:r>
                        <a:rPr lang="de-DE" dirty="0"/>
                        <a:t>Interessen nicht angemessen vertreten </a:t>
                      </a:r>
                    </a:p>
                  </a:txBody>
                  <a:tcPr/>
                </a:tc>
                <a:tc>
                  <a:txBody>
                    <a:bodyPr/>
                    <a:lstStyle/>
                    <a:p>
                      <a:r>
                        <a:rPr lang="de-DE" dirty="0"/>
                        <a:t>Höher als bei Pluralitätsregel</a:t>
                      </a:r>
                    </a:p>
                  </a:txBody>
                  <a:tcPr/>
                </a:tc>
                <a:extLst>
                  <a:ext uri="{0D108BD9-81ED-4DB2-BD59-A6C34878D82A}">
                    <a16:rowId xmlns:a16="http://schemas.microsoft.com/office/drawing/2014/main" val="2411994218"/>
                  </a:ext>
                </a:extLst>
              </a:tr>
              <a:tr h="562005">
                <a:tc>
                  <a:txBody>
                    <a:bodyPr/>
                    <a:lstStyle/>
                    <a:p>
                      <a:r>
                        <a:rPr lang="de-DE" dirty="0"/>
                        <a:t>Nutzeneffizienz </a:t>
                      </a:r>
                    </a:p>
                  </a:txBody>
                  <a:tcPr/>
                </a:tc>
                <a:tc>
                  <a:txBody>
                    <a:bodyPr/>
                    <a:lstStyle/>
                    <a:p>
                      <a:r>
                        <a:rPr lang="de-DE" dirty="0"/>
                        <a:t>Kann ineffizient sein </a:t>
                      </a:r>
                    </a:p>
                  </a:txBody>
                  <a:tcPr/>
                </a:tc>
                <a:tc>
                  <a:txBody>
                    <a:bodyPr/>
                    <a:lstStyle/>
                    <a:p>
                      <a:r>
                        <a:rPr lang="de-DE" dirty="0"/>
                        <a:t>Höher als bei Pluralitätsregel </a:t>
                      </a:r>
                    </a:p>
                  </a:txBody>
                  <a:tcPr/>
                </a:tc>
                <a:extLst>
                  <a:ext uri="{0D108BD9-81ED-4DB2-BD59-A6C34878D82A}">
                    <a16:rowId xmlns:a16="http://schemas.microsoft.com/office/drawing/2014/main" val="1316888009"/>
                  </a:ext>
                </a:extLst>
              </a:tr>
              <a:tr h="562005">
                <a:tc>
                  <a:txBody>
                    <a:bodyPr/>
                    <a:lstStyle/>
                    <a:p>
                      <a:r>
                        <a:rPr lang="de-DE" dirty="0"/>
                        <a:t>Wahlparadoxe </a:t>
                      </a:r>
                    </a:p>
                  </a:txBody>
                  <a:tcPr/>
                </a:tc>
                <a:tc>
                  <a:txBody>
                    <a:bodyPr/>
                    <a:lstStyle/>
                    <a:p>
                      <a:r>
                        <a:rPr lang="de-DE" dirty="0"/>
                        <a:t>Anfällig, da keine Präferenzangabe </a:t>
                      </a:r>
                    </a:p>
                  </a:txBody>
                  <a:tcPr/>
                </a:tc>
                <a:tc>
                  <a:txBody>
                    <a:bodyPr/>
                    <a:lstStyle/>
                    <a:p>
                      <a:r>
                        <a:rPr lang="de-DE" dirty="0"/>
                        <a:t>Weniger anfällig, wenn nur 2 Kandidaten </a:t>
                      </a:r>
                    </a:p>
                  </a:txBody>
                  <a:tcPr/>
                </a:tc>
                <a:extLst>
                  <a:ext uri="{0D108BD9-81ED-4DB2-BD59-A6C34878D82A}">
                    <a16:rowId xmlns:a16="http://schemas.microsoft.com/office/drawing/2014/main" val="2488465788"/>
                  </a:ext>
                </a:extLst>
              </a:tr>
            </a:tbl>
          </a:graphicData>
        </a:graphic>
      </p:graphicFrame>
    </p:spTree>
    <p:extLst>
      <p:ext uri="{BB962C8B-B14F-4D97-AF65-F5344CB8AC3E}">
        <p14:creationId xmlns:p14="http://schemas.microsoft.com/office/powerpoint/2010/main" val="71622910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platzhalter 3">
            <a:extLst>
              <a:ext uri="{FF2B5EF4-FFF2-40B4-BE49-F238E27FC236}">
                <a16:creationId xmlns:a16="http://schemas.microsoft.com/office/drawing/2014/main" id="{E1681234-D78A-45DE-B8D7-1D67513E985E}"/>
              </a:ext>
            </a:extLst>
          </p:cNvPr>
          <p:cNvSpPr>
            <a:spLocks noGrp="1"/>
          </p:cNvSpPr>
          <p:nvPr>
            <p:ph type="body" idx="1"/>
          </p:nvPr>
        </p:nvSpPr>
        <p:spPr>
          <a:xfrm>
            <a:off x="452438" y="447675"/>
            <a:ext cx="8414471" cy="820016"/>
          </a:xfrm>
        </p:spPr>
        <p:txBody>
          <a:bodyPr>
            <a:normAutofit/>
          </a:bodyPr>
          <a:lstStyle/>
          <a:p>
            <a:r>
              <a:rPr lang="de-DE" sz="2800" dirty="0"/>
              <a:t>Alternativen zur Mehrheitsregel </a:t>
            </a:r>
          </a:p>
          <a:p>
            <a:endParaRPr lang="de-DE" dirty="0"/>
          </a:p>
        </p:txBody>
      </p:sp>
      <p:sp>
        <p:nvSpPr>
          <p:cNvPr id="5" name="Inhaltsplatzhalter 4">
            <a:extLst>
              <a:ext uri="{FF2B5EF4-FFF2-40B4-BE49-F238E27FC236}">
                <a16:creationId xmlns:a16="http://schemas.microsoft.com/office/drawing/2014/main" id="{1CEA19B9-3E31-470C-B1E4-A3D745DC8BC9}"/>
              </a:ext>
            </a:extLst>
          </p:cNvPr>
          <p:cNvSpPr>
            <a:spLocks noGrp="1"/>
          </p:cNvSpPr>
          <p:nvPr>
            <p:ph sz="half" idx="2"/>
          </p:nvPr>
        </p:nvSpPr>
        <p:spPr>
          <a:xfrm>
            <a:off x="452438" y="1371600"/>
            <a:ext cx="8199726" cy="2810026"/>
          </a:xfrm>
        </p:spPr>
        <p:txBody>
          <a:bodyPr>
            <a:normAutofit/>
          </a:bodyPr>
          <a:lstStyle/>
          <a:p>
            <a:pPr>
              <a:spcBef>
                <a:spcPts val="1200"/>
              </a:spcBef>
            </a:pPr>
            <a:r>
              <a:rPr lang="de-DE" sz="2000" u="sng" dirty="0">
                <a:latin typeface="Roboto Serif" panose="020B0604020202020204" charset="0"/>
                <a:cs typeface="Roboto Serif" panose="020B0604020202020204" charset="0"/>
              </a:rPr>
              <a:t>Borda Zählung, Hare- und Coombs System </a:t>
            </a:r>
          </a:p>
          <a:p>
            <a:pPr marL="342900" indent="-342900">
              <a:spcBef>
                <a:spcPts val="1200"/>
              </a:spcBef>
              <a:buFont typeface="Arial" panose="020B0604020202020204" pitchFamily="34" charset="0"/>
              <a:buChar char="•"/>
            </a:pPr>
            <a:r>
              <a:rPr lang="de-DE" sz="2000" b="1" dirty="0"/>
              <a:t>Hare System: </a:t>
            </a:r>
            <a:r>
              <a:rPr lang="de-DE" sz="2000" dirty="0"/>
              <a:t>Es wird jeweils ein Kandidat am besten bewertet und einer am schlechtesten</a:t>
            </a:r>
          </a:p>
          <a:p>
            <a:pPr marL="342900" indent="-342900">
              <a:spcBef>
                <a:spcPts val="1200"/>
              </a:spcBef>
              <a:buFont typeface="Arial" panose="020B0604020202020204" pitchFamily="34" charset="0"/>
              <a:buChar char="•"/>
            </a:pPr>
            <a:r>
              <a:rPr lang="de-DE" sz="2000" b="1" dirty="0"/>
              <a:t>Coombs System:</a:t>
            </a:r>
            <a:r>
              <a:rPr lang="de-DE" sz="2000" dirty="0"/>
              <a:t> Wähler geben den Kandidaten, an den sie am schlechten einstufen  </a:t>
            </a:r>
          </a:p>
          <a:p>
            <a:pPr marL="342900" indent="-342900">
              <a:spcBef>
                <a:spcPts val="1200"/>
              </a:spcBef>
              <a:buFont typeface="Arial" panose="020B0604020202020204" pitchFamily="34" charset="0"/>
              <a:buChar char="•"/>
            </a:pPr>
            <a:r>
              <a:rPr lang="de-DE" sz="2000" b="1" dirty="0"/>
              <a:t>Borda Zählung: </a:t>
            </a:r>
            <a:r>
              <a:rPr lang="de-DE" sz="2000" dirty="0"/>
              <a:t>Kandidaten werden gerankt, der Kandidat mit dem höchsten Ranking gewinnt</a:t>
            </a:r>
            <a:endParaRPr lang="de-DE" sz="2000" b="1" dirty="0"/>
          </a:p>
          <a:p>
            <a:pPr marL="342900" indent="-342900">
              <a:spcBef>
                <a:spcPts val="1200"/>
              </a:spcBef>
              <a:buFont typeface="Arial" panose="020B0604020202020204" pitchFamily="34" charset="0"/>
              <a:buChar char="•"/>
            </a:pPr>
            <a:endParaRPr lang="de-DE" sz="2000" b="1" dirty="0"/>
          </a:p>
          <a:p>
            <a:pPr marL="342900" indent="-342900">
              <a:spcBef>
                <a:spcPts val="1200"/>
              </a:spcBef>
              <a:buFont typeface="Arial" panose="020B0604020202020204" pitchFamily="34" charset="0"/>
              <a:buChar char="•"/>
            </a:pPr>
            <a:endParaRPr lang="de-DE" sz="1800" dirty="0"/>
          </a:p>
        </p:txBody>
      </p:sp>
      <p:sp>
        <p:nvSpPr>
          <p:cNvPr id="8" name="Textplatzhalter 7">
            <a:extLst>
              <a:ext uri="{FF2B5EF4-FFF2-40B4-BE49-F238E27FC236}">
                <a16:creationId xmlns:a16="http://schemas.microsoft.com/office/drawing/2014/main" id="{952640C5-0B82-0E99-4158-4D66D8F250B3}"/>
              </a:ext>
            </a:extLst>
          </p:cNvPr>
          <p:cNvSpPr>
            <a:spLocks noGrp="1"/>
          </p:cNvSpPr>
          <p:nvPr>
            <p:ph type="body" sz="quarter" idx="11"/>
          </p:nvPr>
        </p:nvSpPr>
        <p:spPr/>
        <p:txBody>
          <a:bodyPr/>
          <a:lstStyle/>
          <a:p>
            <a:r>
              <a:rPr lang="de-DE" sz="1000" kern="100" dirty="0">
                <a:effectLst/>
                <a:latin typeface="Aptos" panose="020B0004020202020204" pitchFamily="34" charset="0"/>
                <a:ea typeface="Aptos" panose="020B0004020202020204" pitchFamily="34" charset="0"/>
                <a:cs typeface="Times New Roman" panose="02020603050405020304" pitchFamily="18" charset="0"/>
              </a:rPr>
              <a:t>(Mueller, 2009, S. 147 &amp; 152–156 )</a:t>
            </a:r>
            <a:endParaRPr lang="de-DE" dirty="0"/>
          </a:p>
        </p:txBody>
      </p:sp>
    </p:spTree>
    <p:extLst>
      <p:ext uri="{BB962C8B-B14F-4D97-AF65-F5344CB8AC3E}">
        <p14:creationId xmlns:p14="http://schemas.microsoft.com/office/powerpoint/2010/main" val="297853477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a:extLst>
              <a:ext uri="{FF2B5EF4-FFF2-40B4-BE49-F238E27FC236}">
                <a16:creationId xmlns:a16="http://schemas.microsoft.com/office/drawing/2014/main" id="{271AD577-0745-430E-A382-84DD4DC645B5}"/>
              </a:ext>
            </a:extLst>
          </p:cNvPr>
          <p:cNvSpPr>
            <a:spLocks noGrp="1"/>
          </p:cNvSpPr>
          <p:nvPr>
            <p:ph type="body" sz="quarter" idx="11"/>
          </p:nvPr>
        </p:nvSpPr>
        <p:spPr/>
        <p:txBody>
          <a:bodyPr/>
          <a:lstStyle/>
          <a:p>
            <a:r>
              <a:rPr lang="de-DE" kern="100" dirty="0">
                <a:latin typeface="Aptos" panose="020B0004020202020204" pitchFamily="34" charset="0"/>
                <a:ea typeface="Aptos" panose="020B0004020202020204" pitchFamily="34" charset="0"/>
                <a:cs typeface="Times New Roman" panose="02020603050405020304" pitchFamily="18" charset="0"/>
              </a:rPr>
              <a:t>(Mueller, 2009, S. 149–150 )</a:t>
            </a:r>
            <a:endParaRPr lang="de-DE" dirty="0"/>
          </a:p>
          <a:p>
            <a:endParaRPr lang="de-DE" dirty="0"/>
          </a:p>
        </p:txBody>
      </p:sp>
      <p:sp>
        <p:nvSpPr>
          <p:cNvPr id="4" name="Textplatzhalter 3">
            <a:extLst>
              <a:ext uri="{FF2B5EF4-FFF2-40B4-BE49-F238E27FC236}">
                <a16:creationId xmlns:a16="http://schemas.microsoft.com/office/drawing/2014/main" id="{E1681234-D78A-45DE-B8D7-1D67513E985E}"/>
              </a:ext>
            </a:extLst>
          </p:cNvPr>
          <p:cNvSpPr>
            <a:spLocks noGrp="1"/>
          </p:cNvSpPr>
          <p:nvPr>
            <p:ph type="body" idx="1"/>
          </p:nvPr>
        </p:nvSpPr>
        <p:spPr>
          <a:xfrm>
            <a:off x="452438" y="447675"/>
            <a:ext cx="8414471" cy="820016"/>
          </a:xfrm>
        </p:spPr>
        <p:txBody>
          <a:bodyPr>
            <a:normAutofit/>
          </a:bodyPr>
          <a:lstStyle/>
          <a:p>
            <a:r>
              <a:rPr lang="de-DE" sz="2800" dirty="0"/>
              <a:t>Alternativen zur Mehrheitsregel </a:t>
            </a:r>
          </a:p>
          <a:p>
            <a:endParaRPr lang="de-DE" dirty="0"/>
          </a:p>
        </p:txBody>
      </p:sp>
      <p:sp>
        <p:nvSpPr>
          <p:cNvPr id="5" name="Inhaltsplatzhalter 4">
            <a:extLst>
              <a:ext uri="{FF2B5EF4-FFF2-40B4-BE49-F238E27FC236}">
                <a16:creationId xmlns:a16="http://schemas.microsoft.com/office/drawing/2014/main" id="{1CEA19B9-3E31-470C-B1E4-A3D745DC8BC9}"/>
              </a:ext>
            </a:extLst>
          </p:cNvPr>
          <p:cNvSpPr>
            <a:spLocks noGrp="1"/>
          </p:cNvSpPr>
          <p:nvPr>
            <p:ph sz="half" idx="2"/>
          </p:nvPr>
        </p:nvSpPr>
        <p:spPr>
          <a:xfrm>
            <a:off x="452437" y="1267691"/>
            <a:ext cx="8414471" cy="3142590"/>
          </a:xfrm>
        </p:spPr>
        <p:txBody>
          <a:bodyPr>
            <a:normAutofit/>
          </a:bodyPr>
          <a:lstStyle/>
          <a:p>
            <a:pPr>
              <a:spcBef>
                <a:spcPts val="1200"/>
              </a:spcBef>
            </a:pPr>
            <a:r>
              <a:rPr lang="de-DE" sz="2000" dirty="0"/>
              <a:t>Beispiele</a:t>
            </a:r>
          </a:p>
          <a:p>
            <a:pPr>
              <a:spcBef>
                <a:spcPts val="1200"/>
              </a:spcBef>
            </a:pPr>
            <a:endParaRPr lang="de-DE" sz="2000" dirty="0"/>
          </a:p>
          <a:p>
            <a:pPr>
              <a:spcBef>
                <a:spcPts val="1200"/>
              </a:spcBef>
            </a:pPr>
            <a:endParaRPr lang="de-DE" sz="2000" dirty="0"/>
          </a:p>
          <a:p>
            <a:pPr>
              <a:spcBef>
                <a:spcPts val="1200"/>
              </a:spcBef>
            </a:pPr>
            <a:endParaRPr lang="de-DE" sz="2000" dirty="0"/>
          </a:p>
          <a:p>
            <a:pPr>
              <a:spcBef>
                <a:spcPts val="1200"/>
              </a:spcBef>
            </a:pPr>
            <a:endParaRPr lang="de-DE" sz="2000" dirty="0"/>
          </a:p>
          <a:p>
            <a:pPr>
              <a:spcBef>
                <a:spcPts val="1200"/>
              </a:spcBef>
            </a:pPr>
            <a:endParaRPr lang="de-DE" sz="2000" dirty="0"/>
          </a:p>
          <a:p>
            <a:pPr>
              <a:spcBef>
                <a:spcPts val="0"/>
              </a:spcBef>
            </a:pPr>
            <a:r>
              <a:rPr lang="de-DE" sz="1400" dirty="0"/>
              <a:t>	 x= Condorcet Gewinner 	          		x= Condorcet Gewinner </a:t>
            </a:r>
          </a:p>
          <a:p>
            <a:pPr>
              <a:spcBef>
                <a:spcPts val="0"/>
              </a:spcBef>
            </a:pPr>
            <a:r>
              <a:rPr lang="de-DE" sz="1400" dirty="0"/>
              <a:t>	 y= Borda Gewinner 		                      w= Hare System Gewinner  </a:t>
            </a:r>
          </a:p>
        </p:txBody>
      </p:sp>
      <p:graphicFrame>
        <p:nvGraphicFramePr>
          <p:cNvPr id="10" name="Tabelle 9">
            <a:extLst>
              <a:ext uri="{FF2B5EF4-FFF2-40B4-BE49-F238E27FC236}">
                <a16:creationId xmlns:a16="http://schemas.microsoft.com/office/drawing/2014/main" id="{C810A341-E655-FBFC-B6B6-4CC9F517D637}"/>
              </a:ext>
            </a:extLst>
          </p:cNvPr>
          <p:cNvGraphicFramePr>
            <a:graphicFrameLocks noGrp="1"/>
          </p:cNvGraphicFramePr>
          <p:nvPr>
            <p:extLst>
              <p:ext uri="{D42A27DB-BD31-4B8C-83A1-F6EECF244321}">
                <p14:modId xmlns:p14="http://schemas.microsoft.com/office/powerpoint/2010/main" val="3820282188"/>
              </p:ext>
            </p:extLst>
          </p:nvPr>
        </p:nvGraphicFramePr>
        <p:xfrm>
          <a:off x="1041893" y="1862040"/>
          <a:ext cx="2542306" cy="1483360"/>
        </p:xfrm>
        <a:graphic>
          <a:graphicData uri="http://schemas.openxmlformats.org/drawingml/2006/table">
            <a:tbl>
              <a:tblPr firstRow="1" bandRow="1">
                <a:tableStyleId>{21E4AEA4-8DFA-4A89-87EB-49C32662AFE0}</a:tableStyleId>
              </a:tblPr>
              <a:tblGrid>
                <a:gridCol w="526473">
                  <a:extLst>
                    <a:ext uri="{9D8B030D-6E8A-4147-A177-3AD203B41FA5}">
                      <a16:colId xmlns:a16="http://schemas.microsoft.com/office/drawing/2014/main" val="2058155201"/>
                    </a:ext>
                  </a:extLst>
                </a:gridCol>
                <a:gridCol w="505691">
                  <a:extLst>
                    <a:ext uri="{9D8B030D-6E8A-4147-A177-3AD203B41FA5}">
                      <a16:colId xmlns:a16="http://schemas.microsoft.com/office/drawing/2014/main" val="1569052988"/>
                    </a:ext>
                  </a:extLst>
                </a:gridCol>
                <a:gridCol w="491836">
                  <a:extLst>
                    <a:ext uri="{9D8B030D-6E8A-4147-A177-3AD203B41FA5}">
                      <a16:colId xmlns:a16="http://schemas.microsoft.com/office/drawing/2014/main" val="1112570960"/>
                    </a:ext>
                  </a:extLst>
                </a:gridCol>
                <a:gridCol w="512618">
                  <a:extLst>
                    <a:ext uri="{9D8B030D-6E8A-4147-A177-3AD203B41FA5}">
                      <a16:colId xmlns:a16="http://schemas.microsoft.com/office/drawing/2014/main" val="756577438"/>
                    </a:ext>
                  </a:extLst>
                </a:gridCol>
                <a:gridCol w="505688">
                  <a:extLst>
                    <a:ext uri="{9D8B030D-6E8A-4147-A177-3AD203B41FA5}">
                      <a16:colId xmlns:a16="http://schemas.microsoft.com/office/drawing/2014/main" val="3285938532"/>
                    </a:ext>
                  </a:extLst>
                </a:gridCol>
              </a:tblGrid>
              <a:tr h="370840">
                <a:tc>
                  <a:txBody>
                    <a:bodyPr/>
                    <a:lstStyle/>
                    <a:p>
                      <a:r>
                        <a:rPr lang="de-DE" dirty="0"/>
                        <a:t>W1</a:t>
                      </a:r>
                    </a:p>
                  </a:txBody>
                  <a:tcPr/>
                </a:tc>
                <a:tc>
                  <a:txBody>
                    <a:bodyPr/>
                    <a:lstStyle/>
                    <a:p>
                      <a:r>
                        <a:rPr lang="de-DE" dirty="0"/>
                        <a:t>W2</a:t>
                      </a:r>
                    </a:p>
                  </a:txBody>
                  <a:tcPr/>
                </a:tc>
                <a:tc>
                  <a:txBody>
                    <a:bodyPr/>
                    <a:lstStyle/>
                    <a:p>
                      <a:r>
                        <a:rPr lang="de-DE" dirty="0"/>
                        <a:t>W3</a:t>
                      </a:r>
                    </a:p>
                  </a:txBody>
                  <a:tcPr/>
                </a:tc>
                <a:tc>
                  <a:txBody>
                    <a:bodyPr/>
                    <a:lstStyle/>
                    <a:p>
                      <a:r>
                        <a:rPr lang="de-DE" dirty="0"/>
                        <a:t>W4</a:t>
                      </a:r>
                    </a:p>
                  </a:txBody>
                  <a:tcPr/>
                </a:tc>
                <a:tc>
                  <a:txBody>
                    <a:bodyPr/>
                    <a:lstStyle/>
                    <a:p>
                      <a:r>
                        <a:rPr lang="de-DE" dirty="0"/>
                        <a:t>W5</a:t>
                      </a:r>
                    </a:p>
                  </a:txBody>
                  <a:tcPr/>
                </a:tc>
                <a:extLst>
                  <a:ext uri="{0D108BD9-81ED-4DB2-BD59-A6C34878D82A}">
                    <a16:rowId xmlns:a16="http://schemas.microsoft.com/office/drawing/2014/main" val="3216962656"/>
                  </a:ext>
                </a:extLst>
              </a:tr>
              <a:tr h="370840">
                <a:tc>
                  <a:txBody>
                    <a:bodyPr/>
                    <a:lstStyle/>
                    <a:p>
                      <a:pPr algn="ctr"/>
                      <a:r>
                        <a:rPr lang="de-DE" dirty="0"/>
                        <a:t>x</a:t>
                      </a:r>
                    </a:p>
                  </a:txBody>
                  <a:tcPr/>
                </a:tc>
                <a:tc>
                  <a:txBody>
                    <a:bodyPr/>
                    <a:lstStyle/>
                    <a:p>
                      <a:pPr algn="ctr"/>
                      <a:r>
                        <a:rPr lang="de-DE" dirty="0"/>
                        <a:t>x</a:t>
                      </a:r>
                    </a:p>
                  </a:txBody>
                  <a:tcPr/>
                </a:tc>
                <a:tc>
                  <a:txBody>
                    <a:bodyPr/>
                    <a:lstStyle/>
                    <a:p>
                      <a:pPr algn="ctr"/>
                      <a:r>
                        <a:rPr lang="de-DE" dirty="0"/>
                        <a:t>x</a:t>
                      </a:r>
                    </a:p>
                  </a:txBody>
                  <a:tcPr/>
                </a:tc>
                <a:tc>
                  <a:txBody>
                    <a:bodyPr/>
                    <a:lstStyle/>
                    <a:p>
                      <a:pPr algn="ctr"/>
                      <a:r>
                        <a:rPr lang="de-DE" dirty="0"/>
                        <a:t>y</a:t>
                      </a:r>
                    </a:p>
                  </a:txBody>
                  <a:tcPr/>
                </a:tc>
                <a:tc>
                  <a:txBody>
                    <a:bodyPr/>
                    <a:lstStyle/>
                    <a:p>
                      <a:pPr algn="ctr"/>
                      <a:r>
                        <a:rPr lang="de-DE" dirty="0"/>
                        <a:t>y</a:t>
                      </a:r>
                    </a:p>
                  </a:txBody>
                  <a:tcPr/>
                </a:tc>
                <a:extLst>
                  <a:ext uri="{0D108BD9-81ED-4DB2-BD59-A6C34878D82A}">
                    <a16:rowId xmlns:a16="http://schemas.microsoft.com/office/drawing/2014/main" val="2441048923"/>
                  </a:ext>
                </a:extLst>
              </a:tr>
              <a:tr h="370840">
                <a:tc>
                  <a:txBody>
                    <a:bodyPr/>
                    <a:lstStyle/>
                    <a:p>
                      <a:pPr algn="ctr"/>
                      <a:r>
                        <a:rPr lang="de-DE" dirty="0"/>
                        <a:t>y</a:t>
                      </a:r>
                    </a:p>
                  </a:txBody>
                  <a:tcPr/>
                </a:tc>
                <a:tc>
                  <a:txBody>
                    <a:bodyPr/>
                    <a:lstStyle/>
                    <a:p>
                      <a:pPr algn="ctr"/>
                      <a:r>
                        <a:rPr lang="de-DE" dirty="0"/>
                        <a:t>y</a:t>
                      </a:r>
                    </a:p>
                  </a:txBody>
                  <a:tcPr/>
                </a:tc>
                <a:tc>
                  <a:txBody>
                    <a:bodyPr/>
                    <a:lstStyle/>
                    <a:p>
                      <a:pPr algn="ctr"/>
                      <a:r>
                        <a:rPr lang="de-DE" dirty="0"/>
                        <a:t>y</a:t>
                      </a:r>
                    </a:p>
                  </a:txBody>
                  <a:tcPr/>
                </a:tc>
                <a:tc>
                  <a:txBody>
                    <a:bodyPr/>
                    <a:lstStyle/>
                    <a:p>
                      <a:pPr algn="ctr"/>
                      <a:r>
                        <a:rPr lang="de-DE" dirty="0"/>
                        <a:t>z</a:t>
                      </a:r>
                    </a:p>
                  </a:txBody>
                  <a:tcPr/>
                </a:tc>
                <a:tc>
                  <a:txBody>
                    <a:bodyPr/>
                    <a:lstStyle/>
                    <a:p>
                      <a:pPr algn="ctr"/>
                      <a:r>
                        <a:rPr lang="de-DE" dirty="0"/>
                        <a:t>z</a:t>
                      </a:r>
                    </a:p>
                  </a:txBody>
                  <a:tcPr/>
                </a:tc>
                <a:extLst>
                  <a:ext uri="{0D108BD9-81ED-4DB2-BD59-A6C34878D82A}">
                    <a16:rowId xmlns:a16="http://schemas.microsoft.com/office/drawing/2014/main" val="1337130874"/>
                  </a:ext>
                </a:extLst>
              </a:tr>
              <a:tr h="370840">
                <a:tc>
                  <a:txBody>
                    <a:bodyPr/>
                    <a:lstStyle/>
                    <a:p>
                      <a:pPr algn="ctr"/>
                      <a:r>
                        <a:rPr lang="de-DE" dirty="0"/>
                        <a:t>z</a:t>
                      </a:r>
                    </a:p>
                  </a:txBody>
                  <a:tcPr/>
                </a:tc>
                <a:tc>
                  <a:txBody>
                    <a:bodyPr/>
                    <a:lstStyle/>
                    <a:p>
                      <a:pPr algn="ctr"/>
                      <a:r>
                        <a:rPr lang="de-DE" dirty="0"/>
                        <a:t>z</a:t>
                      </a:r>
                    </a:p>
                  </a:txBody>
                  <a:tcPr/>
                </a:tc>
                <a:tc>
                  <a:txBody>
                    <a:bodyPr/>
                    <a:lstStyle/>
                    <a:p>
                      <a:pPr algn="ctr"/>
                      <a:r>
                        <a:rPr lang="de-DE" dirty="0"/>
                        <a:t>z</a:t>
                      </a:r>
                    </a:p>
                  </a:txBody>
                  <a:tcPr/>
                </a:tc>
                <a:tc>
                  <a:txBody>
                    <a:bodyPr/>
                    <a:lstStyle/>
                    <a:p>
                      <a:pPr algn="ctr"/>
                      <a:r>
                        <a:rPr lang="de-DE" dirty="0"/>
                        <a:t>x</a:t>
                      </a:r>
                    </a:p>
                  </a:txBody>
                  <a:tcPr/>
                </a:tc>
                <a:tc>
                  <a:txBody>
                    <a:bodyPr/>
                    <a:lstStyle/>
                    <a:p>
                      <a:pPr algn="ctr"/>
                      <a:r>
                        <a:rPr lang="de-DE" dirty="0"/>
                        <a:t>x</a:t>
                      </a:r>
                    </a:p>
                  </a:txBody>
                  <a:tcPr/>
                </a:tc>
                <a:extLst>
                  <a:ext uri="{0D108BD9-81ED-4DB2-BD59-A6C34878D82A}">
                    <a16:rowId xmlns:a16="http://schemas.microsoft.com/office/drawing/2014/main" val="3153054997"/>
                  </a:ext>
                </a:extLst>
              </a:tr>
            </a:tbl>
          </a:graphicData>
        </a:graphic>
      </p:graphicFrame>
      <p:sp>
        <p:nvSpPr>
          <p:cNvPr id="11" name="Ellipse 10">
            <a:extLst>
              <a:ext uri="{FF2B5EF4-FFF2-40B4-BE49-F238E27FC236}">
                <a16:creationId xmlns:a16="http://schemas.microsoft.com/office/drawing/2014/main" id="{0B9D4AD2-5381-DCEA-0387-F8AB0A667C9A}"/>
              </a:ext>
            </a:extLst>
          </p:cNvPr>
          <p:cNvSpPr/>
          <p:nvPr/>
        </p:nvSpPr>
        <p:spPr>
          <a:xfrm>
            <a:off x="1152894" y="2285065"/>
            <a:ext cx="304800" cy="318655"/>
          </a:xfrm>
          <a:prstGeom prst="ellipse">
            <a:avLst/>
          </a:prstGeom>
          <a:noFill/>
          <a:ln>
            <a:solidFill>
              <a:srgbClr val="00B050"/>
            </a:solidFill>
          </a:ln>
        </p:spPr>
        <p:style>
          <a:lnRef idx="2">
            <a:schemeClr val="accent4"/>
          </a:lnRef>
          <a:fillRef idx="1">
            <a:schemeClr val="lt1"/>
          </a:fillRef>
          <a:effectRef idx="0">
            <a:schemeClr val="accent4"/>
          </a:effectRef>
          <a:fontRef idx="minor">
            <a:schemeClr val="dk1"/>
          </a:fontRef>
        </p:style>
        <p:txBody>
          <a:bodyPr rtlCol="0" anchor="ctr"/>
          <a:lstStyle/>
          <a:p>
            <a:pPr algn="ctr"/>
            <a:endParaRPr lang="de-DE">
              <a:solidFill>
                <a:srgbClr val="00B050"/>
              </a:solidFill>
            </a:endParaRPr>
          </a:p>
        </p:txBody>
      </p:sp>
      <p:sp>
        <p:nvSpPr>
          <p:cNvPr id="12" name="Ellipse 11">
            <a:extLst>
              <a:ext uri="{FF2B5EF4-FFF2-40B4-BE49-F238E27FC236}">
                <a16:creationId xmlns:a16="http://schemas.microsoft.com/office/drawing/2014/main" id="{1413472B-BBC4-373C-3323-1E91F596B7E4}"/>
              </a:ext>
            </a:extLst>
          </p:cNvPr>
          <p:cNvSpPr/>
          <p:nvPr/>
        </p:nvSpPr>
        <p:spPr>
          <a:xfrm>
            <a:off x="1664175" y="2285065"/>
            <a:ext cx="304800" cy="318655"/>
          </a:xfrm>
          <a:prstGeom prst="ellipse">
            <a:avLst/>
          </a:prstGeom>
          <a:noFill/>
          <a:ln>
            <a:solidFill>
              <a:srgbClr val="00B050"/>
            </a:solidFill>
          </a:ln>
        </p:spPr>
        <p:style>
          <a:lnRef idx="2">
            <a:schemeClr val="accent4"/>
          </a:lnRef>
          <a:fillRef idx="1">
            <a:schemeClr val="lt1"/>
          </a:fillRef>
          <a:effectRef idx="0">
            <a:schemeClr val="accent4"/>
          </a:effectRef>
          <a:fontRef idx="minor">
            <a:schemeClr val="dk1"/>
          </a:fontRef>
        </p:style>
        <p:txBody>
          <a:bodyPr rtlCol="0" anchor="ctr"/>
          <a:lstStyle/>
          <a:p>
            <a:pPr algn="ctr"/>
            <a:endParaRPr lang="de-DE">
              <a:solidFill>
                <a:srgbClr val="00B050"/>
              </a:solidFill>
            </a:endParaRPr>
          </a:p>
        </p:txBody>
      </p:sp>
      <p:sp>
        <p:nvSpPr>
          <p:cNvPr id="13" name="Ellipse 12">
            <a:extLst>
              <a:ext uri="{FF2B5EF4-FFF2-40B4-BE49-F238E27FC236}">
                <a16:creationId xmlns:a16="http://schemas.microsoft.com/office/drawing/2014/main" id="{E7670E1B-5C3F-9C65-4F22-5BF30E508934}"/>
              </a:ext>
            </a:extLst>
          </p:cNvPr>
          <p:cNvSpPr/>
          <p:nvPr/>
        </p:nvSpPr>
        <p:spPr>
          <a:xfrm>
            <a:off x="2160646" y="2285065"/>
            <a:ext cx="304800" cy="318655"/>
          </a:xfrm>
          <a:prstGeom prst="ellipse">
            <a:avLst/>
          </a:prstGeom>
          <a:noFill/>
          <a:ln>
            <a:solidFill>
              <a:srgbClr val="00B050"/>
            </a:solidFill>
          </a:ln>
        </p:spPr>
        <p:style>
          <a:lnRef idx="2">
            <a:schemeClr val="accent4"/>
          </a:lnRef>
          <a:fillRef idx="1">
            <a:schemeClr val="lt1"/>
          </a:fillRef>
          <a:effectRef idx="0">
            <a:schemeClr val="accent4"/>
          </a:effectRef>
          <a:fontRef idx="minor">
            <a:schemeClr val="dk1"/>
          </a:fontRef>
        </p:style>
        <p:txBody>
          <a:bodyPr rtlCol="0" anchor="ctr"/>
          <a:lstStyle/>
          <a:p>
            <a:pPr algn="ctr"/>
            <a:endParaRPr lang="de-DE">
              <a:solidFill>
                <a:srgbClr val="00B050"/>
              </a:solidFill>
            </a:endParaRPr>
          </a:p>
        </p:txBody>
      </p:sp>
      <p:cxnSp>
        <p:nvCxnSpPr>
          <p:cNvPr id="15" name="Gerader Verbinder 14">
            <a:extLst>
              <a:ext uri="{FF2B5EF4-FFF2-40B4-BE49-F238E27FC236}">
                <a16:creationId xmlns:a16="http://schemas.microsoft.com/office/drawing/2014/main" id="{215072F4-A88B-5F8C-1B81-4EA4AFAFA2E6}"/>
              </a:ext>
            </a:extLst>
          </p:cNvPr>
          <p:cNvCxnSpPr/>
          <p:nvPr/>
        </p:nvCxnSpPr>
        <p:spPr>
          <a:xfrm>
            <a:off x="1155887" y="2949823"/>
            <a:ext cx="1321376" cy="0"/>
          </a:xfrm>
          <a:prstGeom prst="line">
            <a:avLst/>
          </a:prstGeom>
          <a:ln w="19050">
            <a:solidFill>
              <a:srgbClr val="00B0F0"/>
            </a:solidFill>
          </a:ln>
        </p:spPr>
        <p:style>
          <a:lnRef idx="1">
            <a:schemeClr val="dk1"/>
          </a:lnRef>
          <a:fillRef idx="0">
            <a:schemeClr val="dk1"/>
          </a:fillRef>
          <a:effectRef idx="0">
            <a:schemeClr val="dk1"/>
          </a:effectRef>
          <a:fontRef idx="minor">
            <a:schemeClr val="tx1"/>
          </a:fontRef>
        </p:style>
      </p:cxnSp>
      <p:cxnSp>
        <p:nvCxnSpPr>
          <p:cNvPr id="16" name="Gerader Verbinder 15">
            <a:extLst>
              <a:ext uri="{FF2B5EF4-FFF2-40B4-BE49-F238E27FC236}">
                <a16:creationId xmlns:a16="http://schemas.microsoft.com/office/drawing/2014/main" id="{BFDFDED3-6B6A-85D3-9E33-919CE5FB8171}"/>
              </a:ext>
            </a:extLst>
          </p:cNvPr>
          <p:cNvCxnSpPr>
            <a:cxnSpLocks/>
          </p:cNvCxnSpPr>
          <p:nvPr/>
        </p:nvCxnSpPr>
        <p:spPr>
          <a:xfrm>
            <a:off x="2680492" y="2571750"/>
            <a:ext cx="740533" cy="0"/>
          </a:xfrm>
          <a:prstGeom prst="line">
            <a:avLst/>
          </a:prstGeom>
          <a:ln w="19050">
            <a:solidFill>
              <a:srgbClr val="00B0F0"/>
            </a:solidFill>
          </a:ln>
        </p:spPr>
        <p:style>
          <a:lnRef idx="1">
            <a:schemeClr val="dk1"/>
          </a:lnRef>
          <a:fillRef idx="0">
            <a:schemeClr val="dk1"/>
          </a:fillRef>
          <a:effectRef idx="0">
            <a:schemeClr val="dk1"/>
          </a:effectRef>
          <a:fontRef idx="minor">
            <a:schemeClr val="tx1"/>
          </a:fontRef>
        </p:style>
      </p:cxnSp>
      <p:graphicFrame>
        <p:nvGraphicFramePr>
          <p:cNvPr id="18" name="Tabelle 17">
            <a:extLst>
              <a:ext uri="{FF2B5EF4-FFF2-40B4-BE49-F238E27FC236}">
                <a16:creationId xmlns:a16="http://schemas.microsoft.com/office/drawing/2014/main" id="{9914B14F-3B1E-A26D-E58D-56F7B0CFAA5A}"/>
              </a:ext>
            </a:extLst>
          </p:cNvPr>
          <p:cNvGraphicFramePr>
            <a:graphicFrameLocks noGrp="1"/>
          </p:cNvGraphicFramePr>
          <p:nvPr>
            <p:extLst>
              <p:ext uri="{D42A27DB-BD31-4B8C-83A1-F6EECF244321}">
                <p14:modId xmlns:p14="http://schemas.microsoft.com/office/powerpoint/2010/main" val="388919331"/>
              </p:ext>
            </p:extLst>
          </p:nvPr>
        </p:nvGraphicFramePr>
        <p:xfrm>
          <a:off x="4954400" y="1838064"/>
          <a:ext cx="2542306" cy="1849120"/>
        </p:xfrm>
        <a:graphic>
          <a:graphicData uri="http://schemas.openxmlformats.org/drawingml/2006/table">
            <a:tbl>
              <a:tblPr firstRow="1" bandRow="1">
                <a:tableStyleId>{21E4AEA4-8DFA-4A89-87EB-49C32662AFE0}</a:tableStyleId>
              </a:tblPr>
              <a:tblGrid>
                <a:gridCol w="526473">
                  <a:extLst>
                    <a:ext uri="{9D8B030D-6E8A-4147-A177-3AD203B41FA5}">
                      <a16:colId xmlns:a16="http://schemas.microsoft.com/office/drawing/2014/main" val="2058155201"/>
                    </a:ext>
                  </a:extLst>
                </a:gridCol>
                <a:gridCol w="505691">
                  <a:extLst>
                    <a:ext uri="{9D8B030D-6E8A-4147-A177-3AD203B41FA5}">
                      <a16:colId xmlns:a16="http://schemas.microsoft.com/office/drawing/2014/main" val="1569052988"/>
                    </a:ext>
                  </a:extLst>
                </a:gridCol>
                <a:gridCol w="491836">
                  <a:extLst>
                    <a:ext uri="{9D8B030D-6E8A-4147-A177-3AD203B41FA5}">
                      <a16:colId xmlns:a16="http://schemas.microsoft.com/office/drawing/2014/main" val="1112570960"/>
                    </a:ext>
                  </a:extLst>
                </a:gridCol>
                <a:gridCol w="512618">
                  <a:extLst>
                    <a:ext uri="{9D8B030D-6E8A-4147-A177-3AD203B41FA5}">
                      <a16:colId xmlns:a16="http://schemas.microsoft.com/office/drawing/2014/main" val="756577438"/>
                    </a:ext>
                  </a:extLst>
                </a:gridCol>
                <a:gridCol w="505688">
                  <a:extLst>
                    <a:ext uri="{9D8B030D-6E8A-4147-A177-3AD203B41FA5}">
                      <a16:colId xmlns:a16="http://schemas.microsoft.com/office/drawing/2014/main" val="3285938532"/>
                    </a:ext>
                  </a:extLst>
                </a:gridCol>
              </a:tblGrid>
              <a:tr h="329235">
                <a:tc>
                  <a:txBody>
                    <a:bodyPr/>
                    <a:lstStyle/>
                    <a:p>
                      <a:r>
                        <a:rPr lang="de-DE" dirty="0"/>
                        <a:t>W1</a:t>
                      </a:r>
                    </a:p>
                  </a:txBody>
                  <a:tcPr/>
                </a:tc>
                <a:tc>
                  <a:txBody>
                    <a:bodyPr/>
                    <a:lstStyle/>
                    <a:p>
                      <a:r>
                        <a:rPr lang="de-DE" dirty="0"/>
                        <a:t>W2</a:t>
                      </a:r>
                    </a:p>
                  </a:txBody>
                  <a:tcPr/>
                </a:tc>
                <a:tc>
                  <a:txBody>
                    <a:bodyPr/>
                    <a:lstStyle/>
                    <a:p>
                      <a:r>
                        <a:rPr lang="de-DE" dirty="0"/>
                        <a:t>W3</a:t>
                      </a:r>
                    </a:p>
                  </a:txBody>
                  <a:tcPr/>
                </a:tc>
                <a:tc>
                  <a:txBody>
                    <a:bodyPr/>
                    <a:lstStyle/>
                    <a:p>
                      <a:r>
                        <a:rPr lang="de-DE" dirty="0"/>
                        <a:t>W4</a:t>
                      </a:r>
                    </a:p>
                  </a:txBody>
                  <a:tcPr/>
                </a:tc>
                <a:tc>
                  <a:txBody>
                    <a:bodyPr/>
                    <a:lstStyle/>
                    <a:p>
                      <a:r>
                        <a:rPr lang="de-DE" dirty="0"/>
                        <a:t>W5</a:t>
                      </a:r>
                    </a:p>
                  </a:txBody>
                  <a:tcPr/>
                </a:tc>
                <a:extLst>
                  <a:ext uri="{0D108BD9-81ED-4DB2-BD59-A6C34878D82A}">
                    <a16:rowId xmlns:a16="http://schemas.microsoft.com/office/drawing/2014/main" val="3216962656"/>
                  </a:ext>
                </a:extLst>
              </a:tr>
              <a:tr h="370840">
                <a:tc>
                  <a:txBody>
                    <a:bodyPr/>
                    <a:lstStyle/>
                    <a:p>
                      <a:pPr algn="ctr"/>
                      <a:r>
                        <a:rPr lang="de-DE" dirty="0"/>
                        <a:t>y</a:t>
                      </a:r>
                    </a:p>
                  </a:txBody>
                  <a:tcPr/>
                </a:tc>
                <a:tc>
                  <a:txBody>
                    <a:bodyPr/>
                    <a:lstStyle/>
                    <a:p>
                      <a:pPr algn="ctr"/>
                      <a:r>
                        <a:rPr lang="de-DE" dirty="0"/>
                        <a:t>w</a:t>
                      </a:r>
                    </a:p>
                  </a:txBody>
                  <a:tcPr/>
                </a:tc>
                <a:tc>
                  <a:txBody>
                    <a:bodyPr/>
                    <a:lstStyle/>
                    <a:p>
                      <a:pPr algn="ctr"/>
                      <a:r>
                        <a:rPr lang="de-DE" dirty="0"/>
                        <a:t>x</a:t>
                      </a:r>
                    </a:p>
                  </a:txBody>
                  <a:tcPr/>
                </a:tc>
                <a:tc>
                  <a:txBody>
                    <a:bodyPr/>
                    <a:lstStyle/>
                    <a:p>
                      <a:pPr algn="ctr"/>
                      <a:r>
                        <a:rPr lang="de-DE" dirty="0"/>
                        <a:t>y</a:t>
                      </a:r>
                    </a:p>
                  </a:txBody>
                  <a:tcPr/>
                </a:tc>
                <a:tc>
                  <a:txBody>
                    <a:bodyPr/>
                    <a:lstStyle/>
                    <a:p>
                      <a:pPr algn="ctr"/>
                      <a:r>
                        <a:rPr lang="de-DE" dirty="0"/>
                        <a:t>w</a:t>
                      </a:r>
                    </a:p>
                  </a:txBody>
                  <a:tcPr/>
                </a:tc>
                <a:extLst>
                  <a:ext uri="{0D108BD9-81ED-4DB2-BD59-A6C34878D82A}">
                    <a16:rowId xmlns:a16="http://schemas.microsoft.com/office/drawing/2014/main" val="2441048923"/>
                  </a:ext>
                </a:extLst>
              </a:tr>
              <a:tr h="370840">
                <a:tc>
                  <a:txBody>
                    <a:bodyPr/>
                    <a:lstStyle/>
                    <a:p>
                      <a:pPr algn="ctr"/>
                      <a:r>
                        <a:rPr lang="de-DE" dirty="0"/>
                        <a:t>x</a:t>
                      </a:r>
                    </a:p>
                  </a:txBody>
                  <a:tcPr/>
                </a:tc>
                <a:tc>
                  <a:txBody>
                    <a:bodyPr/>
                    <a:lstStyle/>
                    <a:p>
                      <a:pPr algn="ctr"/>
                      <a:r>
                        <a:rPr lang="de-DE" dirty="0"/>
                        <a:t>z</a:t>
                      </a:r>
                    </a:p>
                  </a:txBody>
                  <a:tcPr/>
                </a:tc>
                <a:tc>
                  <a:txBody>
                    <a:bodyPr/>
                    <a:lstStyle/>
                    <a:p>
                      <a:pPr algn="ctr"/>
                      <a:r>
                        <a:rPr lang="de-DE" dirty="0"/>
                        <a:t>z</a:t>
                      </a:r>
                    </a:p>
                  </a:txBody>
                  <a:tcPr/>
                </a:tc>
                <a:tc>
                  <a:txBody>
                    <a:bodyPr/>
                    <a:lstStyle/>
                    <a:p>
                      <a:pPr algn="ctr"/>
                      <a:r>
                        <a:rPr lang="de-DE" dirty="0"/>
                        <a:t>z</a:t>
                      </a:r>
                    </a:p>
                  </a:txBody>
                  <a:tcPr/>
                </a:tc>
                <a:tc>
                  <a:txBody>
                    <a:bodyPr/>
                    <a:lstStyle/>
                    <a:p>
                      <a:pPr algn="ctr"/>
                      <a:r>
                        <a:rPr lang="de-DE" dirty="0"/>
                        <a:t>x</a:t>
                      </a:r>
                    </a:p>
                  </a:txBody>
                  <a:tcPr/>
                </a:tc>
                <a:extLst>
                  <a:ext uri="{0D108BD9-81ED-4DB2-BD59-A6C34878D82A}">
                    <a16:rowId xmlns:a16="http://schemas.microsoft.com/office/drawing/2014/main" val="1337130874"/>
                  </a:ext>
                </a:extLst>
              </a:tr>
              <a:tr h="370840">
                <a:tc>
                  <a:txBody>
                    <a:bodyPr/>
                    <a:lstStyle/>
                    <a:p>
                      <a:pPr algn="ctr"/>
                      <a:r>
                        <a:rPr lang="de-DE" dirty="0"/>
                        <a:t>z</a:t>
                      </a:r>
                    </a:p>
                  </a:txBody>
                  <a:tcPr/>
                </a:tc>
                <a:tc>
                  <a:txBody>
                    <a:bodyPr/>
                    <a:lstStyle/>
                    <a:p>
                      <a:pPr algn="ctr"/>
                      <a:r>
                        <a:rPr lang="de-DE" dirty="0"/>
                        <a:t>x</a:t>
                      </a:r>
                    </a:p>
                  </a:txBody>
                  <a:tcPr/>
                </a:tc>
                <a:tc>
                  <a:txBody>
                    <a:bodyPr/>
                    <a:lstStyle/>
                    <a:p>
                      <a:pPr algn="ctr"/>
                      <a:r>
                        <a:rPr lang="de-DE" dirty="0"/>
                        <a:t>w</a:t>
                      </a:r>
                    </a:p>
                  </a:txBody>
                  <a:tcPr/>
                </a:tc>
                <a:tc>
                  <a:txBody>
                    <a:bodyPr/>
                    <a:lstStyle/>
                    <a:p>
                      <a:pPr algn="ctr"/>
                      <a:r>
                        <a:rPr lang="de-DE" dirty="0"/>
                        <a:t>x</a:t>
                      </a:r>
                    </a:p>
                  </a:txBody>
                  <a:tcPr/>
                </a:tc>
                <a:tc>
                  <a:txBody>
                    <a:bodyPr/>
                    <a:lstStyle/>
                    <a:p>
                      <a:pPr algn="ctr"/>
                      <a:r>
                        <a:rPr lang="de-DE" dirty="0"/>
                        <a:t>z</a:t>
                      </a:r>
                    </a:p>
                  </a:txBody>
                  <a:tcPr/>
                </a:tc>
                <a:extLst>
                  <a:ext uri="{0D108BD9-81ED-4DB2-BD59-A6C34878D82A}">
                    <a16:rowId xmlns:a16="http://schemas.microsoft.com/office/drawing/2014/main" val="3153054997"/>
                  </a:ext>
                </a:extLst>
              </a:tr>
              <a:tr h="370840">
                <a:tc>
                  <a:txBody>
                    <a:bodyPr/>
                    <a:lstStyle/>
                    <a:p>
                      <a:pPr algn="ctr"/>
                      <a:r>
                        <a:rPr lang="de-DE" dirty="0"/>
                        <a:t>w</a:t>
                      </a:r>
                    </a:p>
                  </a:txBody>
                  <a:tcPr/>
                </a:tc>
                <a:tc>
                  <a:txBody>
                    <a:bodyPr/>
                    <a:lstStyle/>
                    <a:p>
                      <a:pPr algn="ctr"/>
                      <a:r>
                        <a:rPr lang="de-DE" dirty="0"/>
                        <a:t>y</a:t>
                      </a:r>
                    </a:p>
                  </a:txBody>
                  <a:tcPr/>
                </a:tc>
                <a:tc>
                  <a:txBody>
                    <a:bodyPr/>
                    <a:lstStyle/>
                    <a:p>
                      <a:pPr algn="ctr"/>
                      <a:r>
                        <a:rPr lang="de-DE" dirty="0"/>
                        <a:t>y</a:t>
                      </a:r>
                    </a:p>
                  </a:txBody>
                  <a:tcPr/>
                </a:tc>
                <a:tc>
                  <a:txBody>
                    <a:bodyPr/>
                    <a:lstStyle/>
                    <a:p>
                      <a:pPr algn="ctr"/>
                      <a:r>
                        <a:rPr lang="de-DE" dirty="0"/>
                        <a:t>w</a:t>
                      </a:r>
                    </a:p>
                  </a:txBody>
                  <a:tcPr/>
                </a:tc>
                <a:tc>
                  <a:txBody>
                    <a:bodyPr/>
                    <a:lstStyle/>
                    <a:p>
                      <a:pPr algn="ctr"/>
                      <a:r>
                        <a:rPr lang="de-DE" dirty="0"/>
                        <a:t>y</a:t>
                      </a:r>
                    </a:p>
                  </a:txBody>
                  <a:tcPr/>
                </a:tc>
                <a:extLst>
                  <a:ext uri="{0D108BD9-81ED-4DB2-BD59-A6C34878D82A}">
                    <a16:rowId xmlns:a16="http://schemas.microsoft.com/office/drawing/2014/main" val="3070121035"/>
                  </a:ext>
                </a:extLst>
              </a:tr>
            </a:tbl>
          </a:graphicData>
        </a:graphic>
      </p:graphicFrame>
      <p:cxnSp>
        <p:nvCxnSpPr>
          <p:cNvPr id="20" name="Gerader Verbinder 19">
            <a:extLst>
              <a:ext uri="{FF2B5EF4-FFF2-40B4-BE49-F238E27FC236}">
                <a16:creationId xmlns:a16="http://schemas.microsoft.com/office/drawing/2014/main" id="{46A767CE-57F7-D2B6-9E45-8450D1841D30}"/>
              </a:ext>
            </a:extLst>
          </p:cNvPr>
          <p:cNvCxnSpPr>
            <a:cxnSpLocks/>
          </p:cNvCxnSpPr>
          <p:nvPr/>
        </p:nvCxnSpPr>
        <p:spPr>
          <a:xfrm flipV="1">
            <a:off x="5496700" y="3351854"/>
            <a:ext cx="435199" cy="284580"/>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6" name="Gerader Verbinder 25">
            <a:extLst>
              <a:ext uri="{FF2B5EF4-FFF2-40B4-BE49-F238E27FC236}">
                <a16:creationId xmlns:a16="http://schemas.microsoft.com/office/drawing/2014/main" id="{EF5068FE-4230-732A-6FA3-4B565EA886B9}"/>
              </a:ext>
            </a:extLst>
          </p:cNvPr>
          <p:cNvCxnSpPr>
            <a:cxnSpLocks/>
          </p:cNvCxnSpPr>
          <p:nvPr/>
        </p:nvCxnSpPr>
        <p:spPr>
          <a:xfrm flipV="1">
            <a:off x="6007953" y="3375908"/>
            <a:ext cx="435199" cy="284580"/>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7" name="Gerader Verbinder 26">
            <a:extLst>
              <a:ext uri="{FF2B5EF4-FFF2-40B4-BE49-F238E27FC236}">
                <a16:creationId xmlns:a16="http://schemas.microsoft.com/office/drawing/2014/main" id="{E7A78373-DB64-7A59-EAAB-5982B4CA0598}"/>
              </a:ext>
            </a:extLst>
          </p:cNvPr>
          <p:cNvCxnSpPr>
            <a:cxnSpLocks/>
          </p:cNvCxnSpPr>
          <p:nvPr/>
        </p:nvCxnSpPr>
        <p:spPr>
          <a:xfrm flipV="1">
            <a:off x="6985452" y="3375908"/>
            <a:ext cx="435199" cy="284580"/>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539523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2"/>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5"/>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6"/>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18"/>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20"/>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26"/>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2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13" grpId="0" animBg="1"/>
    </p:bldLst>
  </p:timing>
</p:sld>
</file>

<file path=ppt/theme/theme1.xml><?xml version="1.0" encoding="utf-8"?>
<a:theme xmlns:a="http://schemas.openxmlformats.org/drawingml/2006/main" name="Master | Titelfolie">
  <a:themeElements>
    <a:clrScheme name="Universität">
      <a:dk1>
        <a:srgbClr val="002F5D"/>
      </a:dk1>
      <a:lt1>
        <a:srgbClr val="FFFFFF"/>
      </a:lt1>
      <a:dk2>
        <a:srgbClr val="002F5D"/>
      </a:dk2>
      <a:lt2>
        <a:srgbClr val="FFFFFF"/>
      </a:lt2>
      <a:accent1>
        <a:srgbClr val="AE9A63"/>
      </a:accent1>
      <a:accent2>
        <a:srgbClr val="7682A5"/>
      </a:accent2>
      <a:accent3>
        <a:srgbClr val="8E98B7"/>
      </a:accent3>
      <a:accent4>
        <a:srgbClr val="FFFFFF"/>
      </a:accent4>
      <a:accent5>
        <a:srgbClr val="FFFFFF"/>
      </a:accent5>
      <a:accent6>
        <a:srgbClr val="FFFFFF"/>
      </a:accent6>
      <a:hlink>
        <a:srgbClr val="7682A5"/>
      </a:hlink>
      <a:folHlink>
        <a:srgbClr val="A8AFC8"/>
      </a:folHlink>
    </a:clrScheme>
    <a:fontScheme name="UniJena_Hausschrift_Roboto">
      <a:majorFont>
        <a:latin typeface="Roboto Serif"/>
        <a:ea typeface=""/>
        <a:cs typeface=""/>
      </a:majorFont>
      <a:minorFont>
        <a:latin typeface="Roboto Condensed"/>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bg1">
            <a:alpha val="80000"/>
          </a:schemeClr>
        </a:solidFill>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theme>
</file>

<file path=ppt/theme/theme2.xml><?xml version="1.0" encoding="utf-8"?>
<a:theme xmlns:a="http://schemas.openxmlformats.org/drawingml/2006/main" name="Master | Inhaltseiten">
  <a:themeElements>
    <a:clrScheme name="Universität">
      <a:dk1>
        <a:srgbClr val="002F5D"/>
      </a:dk1>
      <a:lt1>
        <a:srgbClr val="FFFFFF"/>
      </a:lt1>
      <a:dk2>
        <a:srgbClr val="002F5D"/>
      </a:dk2>
      <a:lt2>
        <a:srgbClr val="FFFFFF"/>
      </a:lt2>
      <a:accent1>
        <a:srgbClr val="AE9A63"/>
      </a:accent1>
      <a:accent2>
        <a:srgbClr val="7682A5"/>
      </a:accent2>
      <a:accent3>
        <a:srgbClr val="8E98B7"/>
      </a:accent3>
      <a:accent4>
        <a:srgbClr val="FFFFFF"/>
      </a:accent4>
      <a:accent5>
        <a:srgbClr val="FFFFFF"/>
      </a:accent5>
      <a:accent6>
        <a:srgbClr val="FFFFFF"/>
      </a:accent6>
      <a:hlink>
        <a:srgbClr val="7682A5"/>
      </a:hlink>
      <a:folHlink>
        <a:srgbClr val="A8AFC8"/>
      </a:folHlink>
    </a:clrScheme>
    <a:fontScheme name="UniJena_Hausschrift_Roboto">
      <a:majorFont>
        <a:latin typeface="Roboto Serif"/>
        <a:ea typeface=""/>
        <a:cs typeface=""/>
      </a:majorFont>
      <a:minorFont>
        <a:latin typeface="Roboto Condensed"/>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bg1">
            <a:alpha val="80000"/>
          </a:schemeClr>
        </a:solidFill>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theme>
</file>

<file path=ppt/theme/theme3.xml><?xml version="1.0" encoding="utf-8"?>
<a:theme xmlns:a="http://schemas.openxmlformats.org/drawingml/2006/main" name="Master | Schlussfolie">
  <a:themeElements>
    <a:clrScheme name="Universität">
      <a:dk1>
        <a:srgbClr val="002F5D"/>
      </a:dk1>
      <a:lt1>
        <a:srgbClr val="FFFFFF"/>
      </a:lt1>
      <a:dk2>
        <a:srgbClr val="002F5D"/>
      </a:dk2>
      <a:lt2>
        <a:srgbClr val="FFFFFF"/>
      </a:lt2>
      <a:accent1>
        <a:srgbClr val="AE9A63"/>
      </a:accent1>
      <a:accent2>
        <a:srgbClr val="7682A5"/>
      </a:accent2>
      <a:accent3>
        <a:srgbClr val="8E98B7"/>
      </a:accent3>
      <a:accent4>
        <a:srgbClr val="FFFFFF"/>
      </a:accent4>
      <a:accent5>
        <a:srgbClr val="FFFFFF"/>
      </a:accent5>
      <a:accent6>
        <a:srgbClr val="FFFFFF"/>
      </a:accent6>
      <a:hlink>
        <a:srgbClr val="7682A5"/>
      </a:hlink>
      <a:folHlink>
        <a:srgbClr val="A8AFC8"/>
      </a:folHlink>
    </a:clrScheme>
    <a:fontScheme name="UniJena_Hausschrift_Roboto">
      <a:majorFont>
        <a:latin typeface="Roboto Serif"/>
        <a:ea typeface=""/>
        <a:cs typeface=""/>
      </a:majorFont>
      <a:minorFont>
        <a:latin typeface="Roboto Condensed"/>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bg1">
            <a:alpha val="80000"/>
          </a:schemeClr>
        </a:solidFill>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theme>
</file>

<file path=ppt/theme/theme4.xml><?xml version="1.0" encoding="utf-8"?>
<a:theme xmlns:a="http://schemas.openxmlformats.org/drawingml/2006/main" name="Universität Jena">
  <a:themeElements>
    <a:clrScheme name="Universität">
      <a:dk1>
        <a:srgbClr val="002F5D"/>
      </a:dk1>
      <a:lt1>
        <a:srgbClr val="FFFFFF"/>
      </a:lt1>
      <a:dk2>
        <a:srgbClr val="002F5D"/>
      </a:dk2>
      <a:lt2>
        <a:srgbClr val="FFFFFF"/>
      </a:lt2>
      <a:accent1>
        <a:srgbClr val="AE9A63"/>
      </a:accent1>
      <a:accent2>
        <a:srgbClr val="7682A5"/>
      </a:accent2>
      <a:accent3>
        <a:srgbClr val="8E98B7"/>
      </a:accent3>
      <a:accent4>
        <a:srgbClr val="FFFFFF"/>
      </a:accent4>
      <a:accent5>
        <a:srgbClr val="FFFFFF"/>
      </a:accent5>
      <a:accent6>
        <a:srgbClr val="FFFFFF"/>
      </a:accent6>
      <a:hlink>
        <a:srgbClr val="7682A5"/>
      </a:hlink>
      <a:folHlink>
        <a:srgbClr val="A8AFC8"/>
      </a:folHlink>
    </a:clrScheme>
    <a:fontScheme name="UniJena_Hausschrift_Roboto">
      <a:majorFont>
        <a:latin typeface="Roboto Serif"/>
        <a:ea typeface=""/>
        <a:cs typeface=""/>
      </a:majorFont>
      <a:minorFont>
        <a:latin typeface="Roboto Condensed"/>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bg1">
            <a:alpha val="80000"/>
          </a:schemeClr>
        </a:solidFill>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theme>
</file>

<file path=ppt/theme/theme5.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1096</Words>
  <Application>Microsoft Office PowerPoint</Application>
  <PresentationFormat>Bildschirmpräsentation (16:9)</PresentationFormat>
  <Paragraphs>324</Paragraphs>
  <Slides>22</Slides>
  <Notes>21</Notes>
  <HiddenSlides>0</HiddenSlides>
  <MMClips>0</MMClips>
  <ScaleCrop>false</ScaleCrop>
  <HeadingPairs>
    <vt:vector size="6" baseType="variant">
      <vt:variant>
        <vt:lpstr>Verwendete Schriftarten</vt:lpstr>
      </vt:variant>
      <vt:variant>
        <vt:i4>5</vt:i4>
      </vt:variant>
      <vt:variant>
        <vt:lpstr>Design</vt:lpstr>
      </vt:variant>
      <vt:variant>
        <vt:i4>4</vt:i4>
      </vt:variant>
      <vt:variant>
        <vt:lpstr>Folientitel</vt:lpstr>
      </vt:variant>
      <vt:variant>
        <vt:i4>22</vt:i4>
      </vt:variant>
    </vt:vector>
  </HeadingPairs>
  <TitlesOfParts>
    <vt:vector size="31" baseType="lpstr">
      <vt:lpstr>Roboto Condensed</vt:lpstr>
      <vt:lpstr>Roboto Serif</vt:lpstr>
      <vt:lpstr>Calibri</vt:lpstr>
      <vt:lpstr>Arial</vt:lpstr>
      <vt:lpstr>Aptos</vt:lpstr>
      <vt:lpstr>Master | Titelfolie</vt:lpstr>
      <vt:lpstr>Master | Inhaltseiten</vt:lpstr>
      <vt:lpstr>Master | Schlussfolie</vt:lpstr>
      <vt:lpstr>Universität Jena</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vector>
  </TitlesOfParts>
  <Company>FSU Jena</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Liana Franke</dc:creator>
  <cp:lastModifiedBy>Ron Pucklitzsch</cp:lastModifiedBy>
  <cp:revision>559</cp:revision>
  <cp:lastPrinted>2017-04-12T09:06:57Z</cp:lastPrinted>
  <dcterms:created xsi:type="dcterms:W3CDTF">2017-03-23T10:34:48Z</dcterms:created>
  <dcterms:modified xsi:type="dcterms:W3CDTF">2024-05-01T19:47:54Z</dcterms:modified>
</cp:coreProperties>
</file>