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60" r:id="rId1"/>
    <p:sldMasterId id="2147483648" r:id="rId2"/>
    <p:sldMasterId id="2147483666" r:id="rId3"/>
  </p:sldMasterIdLst>
  <p:notesMasterIdLst>
    <p:notesMasterId r:id="rId21"/>
  </p:notesMasterIdLst>
  <p:handoutMasterIdLst>
    <p:handoutMasterId r:id="rId22"/>
  </p:handoutMasterIdLst>
  <p:sldIdLst>
    <p:sldId id="290" r:id="rId4"/>
    <p:sldId id="287" r:id="rId5"/>
    <p:sldId id="289" r:id="rId6"/>
    <p:sldId id="294" r:id="rId7"/>
    <p:sldId id="295" r:id="rId8"/>
    <p:sldId id="296" r:id="rId9"/>
    <p:sldId id="303" r:id="rId10"/>
    <p:sldId id="297" r:id="rId11"/>
    <p:sldId id="304" r:id="rId12"/>
    <p:sldId id="298" r:id="rId13"/>
    <p:sldId id="299" r:id="rId14"/>
    <p:sldId id="300" r:id="rId15"/>
    <p:sldId id="301" r:id="rId16"/>
    <p:sldId id="302" r:id="rId17"/>
    <p:sldId id="305" r:id="rId18"/>
    <p:sldId id="306" r:id="rId19"/>
    <p:sldId id="292" r:id="rId20"/>
  </p:sldIdLst>
  <p:sldSz cx="9144000" cy="5143500" type="screen16x9"/>
  <p:notesSz cx="6858000" cy="9144000"/>
  <p:embeddedFontLst>
    <p:embeddedFont>
      <p:font typeface="Calibri" panose="020F0502020204030204" pitchFamily="34" charset="0"/>
      <p:regular r:id="rId23"/>
      <p:bold r:id="rId24"/>
      <p:italic r:id="rId25"/>
      <p:boldItalic r:id="rId26"/>
    </p:embeddedFont>
    <p:embeddedFont>
      <p:font typeface="Roboto Condensed" panose="02000000000000000000" pitchFamily="2" charset="0"/>
      <p:regular r:id="rId27"/>
      <p:bold r:id="rId28"/>
      <p:italic r:id="rId29"/>
      <p:boldItalic r:id="rId30"/>
    </p:embeddedFont>
    <p:embeddedFont>
      <p:font typeface="Roboto Serif" pitchFamily="2" charset="77"/>
      <p:regular r:id="rId31"/>
      <p:bold r:id="rId32"/>
      <p:italic r:id="rId33"/>
      <p:boldItalic r:id="rId34"/>
    </p:embeddedFont>
  </p:embeddedFontLst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usanne Bukatz" initials="SB" lastIdx="6" clrIdx="0">
    <p:extLst>
      <p:ext uri="{19B8F6BF-5375-455C-9EA6-DF929625EA0E}">
        <p15:presenceInfo xmlns:p15="http://schemas.microsoft.com/office/powerpoint/2012/main" userId="S-1-5-21-866499592-3592028529-3545064460-94181" providerId="AD"/>
      </p:ext>
    </p:extLst>
  </p:cmAuthor>
  <p:cmAuthor id="2" name="Susanne Bukatz" initials="SB [2]" lastIdx="15" clrIdx="1">
    <p:extLst>
      <p:ext uri="{19B8F6BF-5375-455C-9EA6-DF929625EA0E}">
        <p15:presenceInfo xmlns:p15="http://schemas.microsoft.com/office/powerpoint/2012/main" userId="Susanne Bukatz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864"/>
    <a:srgbClr val="8A1878"/>
    <a:srgbClr val="FFFFFF"/>
    <a:srgbClr val="002F5D"/>
    <a:srgbClr val="BD9F21"/>
    <a:srgbClr val="FFBE64"/>
    <a:srgbClr val="F0AA46"/>
    <a:srgbClr val="F0A050"/>
    <a:srgbClr val="FFB464"/>
    <a:srgbClr val="FABE5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171" autoAdjust="0"/>
    <p:restoredTop sz="57407" autoAdjust="0"/>
  </p:normalViewPr>
  <p:slideViewPr>
    <p:cSldViewPr snapToGrid="0" snapToObjects="1">
      <p:cViewPr varScale="1">
        <p:scale>
          <a:sx n="93" d="100"/>
          <a:sy n="93" d="100"/>
        </p:scale>
        <p:origin x="2344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notesViewPr>
    <p:cSldViewPr snapToGrid="0" snapToObjects="1" showGuides="1">
      <p:cViewPr varScale="1">
        <p:scale>
          <a:sx n="96" d="100"/>
          <a:sy n="96" d="100"/>
        </p:scale>
        <p:origin x="2706" y="102"/>
      </p:cViewPr>
      <p:guideLst>
        <p:guide orient="horz" pos="2880"/>
        <p:guide pos="2160"/>
      </p:guideLst>
    </p:cSldViewPr>
  </p:notesViewPr>
  <p:gridSpacing cx="97200" cy="97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font" Target="fonts/font4.fntdata"/><Relationship Id="rId39" Type="http://schemas.openxmlformats.org/officeDocument/2006/relationships/tableStyles" Target="tableStyle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2.fntdata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font" Target="fonts/font3.fntdata"/><Relationship Id="rId33" Type="http://schemas.openxmlformats.org/officeDocument/2006/relationships/font" Target="fonts/font11.fntdata"/><Relationship Id="rId38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font" Target="fonts/font2.fntdata"/><Relationship Id="rId32" Type="http://schemas.openxmlformats.org/officeDocument/2006/relationships/font" Target="fonts/font10.fntdata"/><Relationship Id="rId37" Type="http://schemas.openxmlformats.org/officeDocument/2006/relationships/viewProps" Target="view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36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font" Target="fonts/font9.fntdata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handoutMaster" Target="handoutMasters/handout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35" Type="http://schemas.openxmlformats.org/officeDocument/2006/relationships/commentAuthors" Target="commentAuthor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C76E663-192F-7C40-9995-00712E41F2E2}" type="doc">
      <dgm:prSet loTypeId="urn:microsoft.com/office/officeart/2008/layout/VerticalCurvedList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de-DE"/>
        </a:p>
      </dgm:t>
    </dgm:pt>
    <dgm:pt modelId="{55A69688-F1B7-8947-B19E-DC63938AEA19}">
      <dgm:prSet phldrT="[Text]"/>
      <dgm:spPr/>
      <dgm:t>
        <a:bodyPr/>
        <a:lstStyle/>
        <a:p>
          <a:r>
            <a:rPr lang="de-DE" dirty="0"/>
            <a:t>Absolute Mehrheit</a:t>
          </a:r>
        </a:p>
      </dgm:t>
    </dgm:pt>
    <dgm:pt modelId="{97A90106-3D98-2B42-AF46-8C3356E6EC0D}" type="parTrans" cxnId="{2E6B47BA-E9B4-9443-951F-F2B7BCE0BFCB}">
      <dgm:prSet/>
      <dgm:spPr/>
      <dgm:t>
        <a:bodyPr/>
        <a:lstStyle/>
        <a:p>
          <a:endParaRPr lang="de-DE"/>
        </a:p>
      </dgm:t>
    </dgm:pt>
    <dgm:pt modelId="{F6FE5446-A448-BF4D-ABF0-BA01BD486DB4}" type="sibTrans" cxnId="{2E6B47BA-E9B4-9443-951F-F2B7BCE0BFCB}">
      <dgm:prSet/>
      <dgm:spPr/>
      <dgm:t>
        <a:bodyPr/>
        <a:lstStyle/>
        <a:p>
          <a:endParaRPr lang="de-DE"/>
        </a:p>
      </dgm:t>
    </dgm:pt>
    <dgm:pt modelId="{FDD58F3A-F7EF-C740-96CF-48E7959F1C63}">
      <dgm:prSet phldrT="[Text]"/>
      <dgm:spPr/>
      <dgm:t>
        <a:bodyPr/>
        <a:lstStyle/>
        <a:p>
          <a:r>
            <a:rPr lang="de-DE" dirty="0"/>
            <a:t>Relative Mehrheit</a:t>
          </a:r>
        </a:p>
      </dgm:t>
    </dgm:pt>
    <dgm:pt modelId="{BEB6FF1E-4D2B-954D-8424-E67DC9B5C5E2}" type="parTrans" cxnId="{BEB58C0D-896D-E64F-9BB7-7C013E0F82D6}">
      <dgm:prSet/>
      <dgm:spPr/>
      <dgm:t>
        <a:bodyPr/>
        <a:lstStyle/>
        <a:p>
          <a:endParaRPr lang="de-DE"/>
        </a:p>
      </dgm:t>
    </dgm:pt>
    <dgm:pt modelId="{750A01F6-A2D2-B040-A1DD-AC2D5516CB7D}" type="sibTrans" cxnId="{BEB58C0D-896D-E64F-9BB7-7C013E0F82D6}">
      <dgm:prSet/>
      <dgm:spPr/>
      <dgm:t>
        <a:bodyPr/>
        <a:lstStyle/>
        <a:p>
          <a:endParaRPr lang="de-DE"/>
        </a:p>
      </dgm:t>
    </dgm:pt>
    <dgm:pt modelId="{EA4BD165-C7CB-D24D-8FA2-2D6DA93E5929}">
      <dgm:prSet phldrT="[Text]"/>
      <dgm:spPr/>
      <dgm:t>
        <a:bodyPr/>
        <a:lstStyle/>
        <a:p>
          <a:r>
            <a:rPr lang="de-DE" dirty="0"/>
            <a:t>Qualifizierte Mehrheit </a:t>
          </a:r>
        </a:p>
      </dgm:t>
    </dgm:pt>
    <dgm:pt modelId="{4F4B2C47-5DB7-A745-B289-BCB6D0321192}" type="parTrans" cxnId="{71099972-E4AC-2043-85BB-98B79CC82E88}">
      <dgm:prSet/>
      <dgm:spPr/>
      <dgm:t>
        <a:bodyPr/>
        <a:lstStyle/>
        <a:p>
          <a:endParaRPr lang="de-DE"/>
        </a:p>
      </dgm:t>
    </dgm:pt>
    <dgm:pt modelId="{CE8A87CE-7961-2B43-84D4-C2E9DAF675F8}" type="sibTrans" cxnId="{71099972-E4AC-2043-85BB-98B79CC82E88}">
      <dgm:prSet/>
      <dgm:spPr/>
      <dgm:t>
        <a:bodyPr/>
        <a:lstStyle/>
        <a:p>
          <a:endParaRPr lang="de-DE"/>
        </a:p>
      </dgm:t>
    </dgm:pt>
    <dgm:pt modelId="{11768E0A-5908-EA46-ABA1-1820EC170759}">
      <dgm:prSet/>
      <dgm:spPr/>
      <dgm:t>
        <a:bodyPr/>
        <a:lstStyle/>
        <a:p>
          <a:r>
            <a:rPr lang="de-DE" dirty="0"/>
            <a:t>Einfache Mehrheit</a:t>
          </a:r>
        </a:p>
      </dgm:t>
    </dgm:pt>
    <dgm:pt modelId="{72478C9E-A253-464C-A248-40A32E32E4ED}" type="parTrans" cxnId="{5C5CC781-86EF-9840-92E0-33B6851382A6}">
      <dgm:prSet/>
      <dgm:spPr/>
      <dgm:t>
        <a:bodyPr/>
        <a:lstStyle/>
        <a:p>
          <a:endParaRPr lang="de-DE"/>
        </a:p>
      </dgm:t>
    </dgm:pt>
    <dgm:pt modelId="{BD9323A4-B7F5-B346-9EA8-AE08864C692D}" type="sibTrans" cxnId="{5C5CC781-86EF-9840-92E0-33B6851382A6}">
      <dgm:prSet/>
      <dgm:spPr/>
      <dgm:t>
        <a:bodyPr/>
        <a:lstStyle/>
        <a:p>
          <a:endParaRPr lang="de-DE"/>
        </a:p>
      </dgm:t>
    </dgm:pt>
    <dgm:pt modelId="{ADE45BD7-17F5-8C40-A8A4-4BD949A33C7F}" type="pres">
      <dgm:prSet presAssocID="{1C76E663-192F-7C40-9995-00712E41F2E2}" presName="Name0" presStyleCnt="0">
        <dgm:presLayoutVars>
          <dgm:chMax val="7"/>
          <dgm:chPref val="7"/>
          <dgm:dir/>
        </dgm:presLayoutVars>
      </dgm:prSet>
      <dgm:spPr/>
    </dgm:pt>
    <dgm:pt modelId="{39166E3B-ED07-FB41-815A-911E19DBAE69}" type="pres">
      <dgm:prSet presAssocID="{1C76E663-192F-7C40-9995-00712E41F2E2}" presName="Name1" presStyleCnt="0"/>
      <dgm:spPr/>
    </dgm:pt>
    <dgm:pt modelId="{51EC2E99-0E65-F84A-8BEF-6BF448357413}" type="pres">
      <dgm:prSet presAssocID="{1C76E663-192F-7C40-9995-00712E41F2E2}" presName="cycle" presStyleCnt="0"/>
      <dgm:spPr/>
    </dgm:pt>
    <dgm:pt modelId="{09B87CC5-7509-0742-9EAF-C3E3CA16856B}" type="pres">
      <dgm:prSet presAssocID="{1C76E663-192F-7C40-9995-00712E41F2E2}" presName="srcNode" presStyleLbl="node1" presStyleIdx="0" presStyleCnt="4"/>
      <dgm:spPr/>
    </dgm:pt>
    <dgm:pt modelId="{0A2135E7-90B7-2A4A-BCC1-E98ADCC1D082}" type="pres">
      <dgm:prSet presAssocID="{1C76E663-192F-7C40-9995-00712E41F2E2}" presName="conn" presStyleLbl="parChTrans1D2" presStyleIdx="0" presStyleCnt="1"/>
      <dgm:spPr/>
    </dgm:pt>
    <dgm:pt modelId="{ADDF851C-D048-CD40-89C8-7B07F6CB9EAB}" type="pres">
      <dgm:prSet presAssocID="{1C76E663-192F-7C40-9995-00712E41F2E2}" presName="extraNode" presStyleLbl="node1" presStyleIdx="0" presStyleCnt="4"/>
      <dgm:spPr/>
    </dgm:pt>
    <dgm:pt modelId="{9440C7F1-91BA-1D41-8B30-AD1AC61FF113}" type="pres">
      <dgm:prSet presAssocID="{1C76E663-192F-7C40-9995-00712E41F2E2}" presName="dstNode" presStyleLbl="node1" presStyleIdx="0" presStyleCnt="4"/>
      <dgm:spPr/>
    </dgm:pt>
    <dgm:pt modelId="{74BEFC3D-A6F1-9C4E-BF75-64F48F83691B}" type="pres">
      <dgm:prSet presAssocID="{55A69688-F1B7-8947-B19E-DC63938AEA19}" presName="text_1" presStyleLbl="node1" presStyleIdx="0" presStyleCnt="4">
        <dgm:presLayoutVars>
          <dgm:bulletEnabled val="1"/>
        </dgm:presLayoutVars>
      </dgm:prSet>
      <dgm:spPr/>
    </dgm:pt>
    <dgm:pt modelId="{0FA230A4-F5F6-FF43-9296-9FB23A7F48AA}" type="pres">
      <dgm:prSet presAssocID="{55A69688-F1B7-8947-B19E-DC63938AEA19}" presName="accent_1" presStyleCnt="0"/>
      <dgm:spPr/>
    </dgm:pt>
    <dgm:pt modelId="{41A9E024-1586-644D-A1CC-62C4239F1231}" type="pres">
      <dgm:prSet presAssocID="{55A69688-F1B7-8947-B19E-DC63938AEA19}" presName="accentRepeatNode" presStyleLbl="solidFgAcc1" presStyleIdx="0" presStyleCnt="4"/>
      <dgm:spPr/>
    </dgm:pt>
    <dgm:pt modelId="{65351D74-58EA-0B42-85C4-98561A5B65AE}" type="pres">
      <dgm:prSet presAssocID="{11768E0A-5908-EA46-ABA1-1820EC170759}" presName="text_2" presStyleLbl="node1" presStyleIdx="1" presStyleCnt="4">
        <dgm:presLayoutVars>
          <dgm:bulletEnabled val="1"/>
        </dgm:presLayoutVars>
      </dgm:prSet>
      <dgm:spPr/>
    </dgm:pt>
    <dgm:pt modelId="{371EA8F1-5482-2648-A2AB-EDB4CBA189B3}" type="pres">
      <dgm:prSet presAssocID="{11768E0A-5908-EA46-ABA1-1820EC170759}" presName="accent_2" presStyleCnt="0"/>
      <dgm:spPr/>
    </dgm:pt>
    <dgm:pt modelId="{9F67E48A-235C-5049-A952-1617DE3729FD}" type="pres">
      <dgm:prSet presAssocID="{11768E0A-5908-EA46-ABA1-1820EC170759}" presName="accentRepeatNode" presStyleLbl="solidFgAcc1" presStyleIdx="1" presStyleCnt="4"/>
      <dgm:spPr/>
    </dgm:pt>
    <dgm:pt modelId="{A21C4A39-AF76-F343-B6EA-6EC1638C40BF}" type="pres">
      <dgm:prSet presAssocID="{FDD58F3A-F7EF-C740-96CF-48E7959F1C63}" presName="text_3" presStyleLbl="node1" presStyleIdx="2" presStyleCnt="4">
        <dgm:presLayoutVars>
          <dgm:bulletEnabled val="1"/>
        </dgm:presLayoutVars>
      </dgm:prSet>
      <dgm:spPr/>
    </dgm:pt>
    <dgm:pt modelId="{5128A397-2E5C-594F-8627-9D4D1D176B9C}" type="pres">
      <dgm:prSet presAssocID="{FDD58F3A-F7EF-C740-96CF-48E7959F1C63}" presName="accent_3" presStyleCnt="0"/>
      <dgm:spPr/>
    </dgm:pt>
    <dgm:pt modelId="{64954A22-AFC5-E946-BE9B-5E364D767391}" type="pres">
      <dgm:prSet presAssocID="{FDD58F3A-F7EF-C740-96CF-48E7959F1C63}" presName="accentRepeatNode" presStyleLbl="solidFgAcc1" presStyleIdx="2" presStyleCnt="4"/>
      <dgm:spPr/>
    </dgm:pt>
    <dgm:pt modelId="{DC83698B-9834-664A-AD55-8624FBB0709E}" type="pres">
      <dgm:prSet presAssocID="{EA4BD165-C7CB-D24D-8FA2-2D6DA93E5929}" presName="text_4" presStyleLbl="node1" presStyleIdx="3" presStyleCnt="4">
        <dgm:presLayoutVars>
          <dgm:bulletEnabled val="1"/>
        </dgm:presLayoutVars>
      </dgm:prSet>
      <dgm:spPr/>
    </dgm:pt>
    <dgm:pt modelId="{1BF9B4FF-64F2-FB4B-8FAC-A8E311C4C1AC}" type="pres">
      <dgm:prSet presAssocID="{EA4BD165-C7CB-D24D-8FA2-2D6DA93E5929}" presName="accent_4" presStyleCnt="0"/>
      <dgm:spPr/>
    </dgm:pt>
    <dgm:pt modelId="{31D1B982-DE47-D74C-8D55-60C6BE82B36F}" type="pres">
      <dgm:prSet presAssocID="{EA4BD165-C7CB-D24D-8FA2-2D6DA93E5929}" presName="accentRepeatNode" presStyleLbl="solidFgAcc1" presStyleIdx="3" presStyleCnt="4"/>
      <dgm:spPr/>
    </dgm:pt>
  </dgm:ptLst>
  <dgm:cxnLst>
    <dgm:cxn modelId="{BEB58C0D-896D-E64F-9BB7-7C013E0F82D6}" srcId="{1C76E663-192F-7C40-9995-00712E41F2E2}" destId="{FDD58F3A-F7EF-C740-96CF-48E7959F1C63}" srcOrd="2" destOrd="0" parTransId="{BEB6FF1E-4D2B-954D-8424-E67DC9B5C5E2}" sibTransId="{750A01F6-A2D2-B040-A1DD-AC2D5516CB7D}"/>
    <dgm:cxn modelId="{67323325-286B-E74A-869A-EE6FFAF74940}" type="presOf" srcId="{11768E0A-5908-EA46-ABA1-1820EC170759}" destId="{65351D74-58EA-0B42-85C4-98561A5B65AE}" srcOrd="0" destOrd="0" presId="urn:microsoft.com/office/officeart/2008/layout/VerticalCurvedList"/>
    <dgm:cxn modelId="{71099972-E4AC-2043-85BB-98B79CC82E88}" srcId="{1C76E663-192F-7C40-9995-00712E41F2E2}" destId="{EA4BD165-C7CB-D24D-8FA2-2D6DA93E5929}" srcOrd="3" destOrd="0" parTransId="{4F4B2C47-5DB7-A745-B289-BCB6D0321192}" sibTransId="{CE8A87CE-7961-2B43-84D4-C2E9DAF675F8}"/>
    <dgm:cxn modelId="{5C5CC781-86EF-9840-92E0-33B6851382A6}" srcId="{1C76E663-192F-7C40-9995-00712E41F2E2}" destId="{11768E0A-5908-EA46-ABA1-1820EC170759}" srcOrd="1" destOrd="0" parTransId="{72478C9E-A253-464C-A248-40A32E32E4ED}" sibTransId="{BD9323A4-B7F5-B346-9EA8-AE08864C692D}"/>
    <dgm:cxn modelId="{F943B886-FAA3-6A48-915B-77137FD66446}" type="presOf" srcId="{55A69688-F1B7-8947-B19E-DC63938AEA19}" destId="{74BEFC3D-A6F1-9C4E-BF75-64F48F83691B}" srcOrd="0" destOrd="0" presId="urn:microsoft.com/office/officeart/2008/layout/VerticalCurvedList"/>
    <dgm:cxn modelId="{B9FF5996-102D-F64C-9C52-85E924292833}" type="presOf" srcId="{EA4BD165-C7CB-D24D-8FA2-2D6DA93E5929}" destId="{DC83698B-9834-664A-AD55-8624FBB0709E}" srcOrd="0" destOrd="0" presId="urn:microsoft.com/office/officeart/2008/layout/VerticalCurvedList"/>
    <dgm:cxn modelId="{2E6B47BA-E9B4-9443-951F-F2B7BCE0BFCB}" srcId="{1C76E663-192F-7C40-9995-00712E41F2E2}" destId="{55A69688-F1B7-8947-B19E-DC63938AEA19}" srcOrd="0" destOrd="0" parTransId="{97A90106-3D98-2B42-AF46-8C3356E6EC0D}" sibTransId="{F6FE5446-A448-BF4D-ABF0-BA01BD486DB4}"/>
    <dgm:cxn modelId="{8C7946EA-269A-5A45-852F-0C39D3B64EB0}" type="presOf" srcId="{1C76E663-192F-7C40-9995-00712E41F2E2}" destId="{ADE45BD7-17F5-8C40-A8A4-4BD949A33C7F}" srcOrd="0" destOrd="0" presId="urn:microsoft.com/office/officeart/2008/layout/VerticalCurvedList"/>
    <dgm:cxn modelId="{01112BEE-DEAD-A54D-A402-7BD63311AE72}" type="presOf" srcId="{F6FE5446-A448-BF4D-ABF0-BA01BD486DB4}" destId="{0A2135E7-90B7-2A4A-BCC1-E98ADCC1D082}" srcOrd="0" destOrd="0" presId="urn:microsoft.com/office/officeart/2008/layout/VerticalCurvedList"/>
    <dgm:cxn modelId="{979B26F5-4A30-FB4A-8F88-E4093F28E8BE}" type="presOf" srcId="{FDD58F3A-F7EF-C740-96CF-48E7959F1C63}" destId="{A21C4A39-AF76-F343-B6EA-6EC1638C40BF}" srcOrd="0" destOrd="0" presId="urn:microsoft.com/office/officeart/2008/layout/VerticalCurvedList"/>
    <dgm:cxn modelId="{37DF0DA4-0F94-E34B-B921-30DCB18F354F}" type="presParOf" srcId="{ADE45BD7-17F5-8C40-A8A4-4BD949A33C7F}" destId="{39166E3B-ED07-FB41-815A-911E19DBAE69}" srcOrd="0" destOrd="0" presId="urn:microsoft.com/office/officeart/2008/layout/VerticalCurvedList"/>
    <dgm:cxn modelId="{E1AC558F-3984-5941-8FBB-CBB770721B49}" type="presParOf" srcId="{39166E3B-ED07-FB41-815A-911E19DBAE69}" destId="{51EC2E99-0E65-F84A-8BEF-6BF448357413}" srcOrd="0" destOrd="0" presId="urn:microsoft.com/office/officeart/2008/layout/VerticalCurvedList"/>
    <dgm:cxn modelId="{477E4607-22A4-0C4A-8473-94EF564B69AE}" type="presParOf" srcId="{51EC2E99-0E65-F84A-8BEF-6BF448357413}" destId="{09B87CC5-7509-0742-9EAF-C3E3CA16856B}" srcOrd="0" destOrd="0" presId="urn:microsoft.com/office/officeart/2008/layout/VerticalCurvedList"/>
    <dgm:cxn modelId="{04510120-31CA-0949-82F6-87647E6B5E08}" type="presParOf" srcId="{51EC2E99-0E65-F84A-8BEF-6BF448357413}" destId="{0A2135E7-90B7-2A4A-BCC1-E98ADCC1D082}" srcOrd="1" destOrd="0" presId="urn:microsoft.com/office/officeart/2008/layout/VerticalCurvedList"/>
    <dgm:cxn modelId="{1D278D2C-2ABD-CF42-A9FC-529C2229CB78}" type="presParOf" srcId="{51EC2E99-0E65-F84A-8BEF-6BF448357413}" destId="{ADDF851C-D048-CD40-89C8-7B07F6CB9EAB}" srcOrd="2" destOrd="0" presId="urn:microsoft.com/office/officeart/2008/layout/VerticalCurvedList"/>
    <dgm:cxn modelId="{86EB27AB-5113-0046-8B1A-EE0581282DCD}" type="presParOf" srcId="{51EC2E99-0E65-F84A-8BEF-6BF448357413}" destId="{9440C7F1-91BA-1D41-8B30-AD1AC61FF113}" srcOrd="3" destOrd="0" presId="urn:microsoft.com/office/officeart/2008/layout/VerticalCurvedList"/>
    <dgm:cxn modelId="{279B3426-5AFE-1546-BA0A-16AF21E9560C}" type="presParOf" srcId="{39166E3B-ED07-FB41-815A-911E19DBAE69}" destId="{74BEFC3D-A6F1-9C4E-BF75-64F48F83691B}" srcOrd="1" destOrd="0" presId="urn:microsoft.com/office/officeart/2008/layout/VerticalCurvedList"/>
    <dgm:cxn modelId="{1A9D8E48-0771-9B45-AA30-968E5A28063A}" type="presParOf" srcId="{39166E3B-ED07-FB41-815A-911E19DBAE69}" destId="{0FA230A4-F5F6-FF43-9296-9FB23A7F48AA}" srcOrd="2" destOrd="0" presId="urn:microsoft.com/office/officeart/2008/layout/VerticalCurvedList"/>
    <dgm:cxn modelId="{E2566CE3-553C-9F40-B987-CC9871EC0541}" type="presParOf" srcId="{0FA230A4-F5F6-FF43-9296-9FB23A7F48AA}" destId="{41A9E024-1586-644D-A1CC-62C4239F1231}" srcOrd="0" destOrd="0" presId="urn:microsoft.com/office/officeart/2008/layout/VerticalCurvedList"/>
    <dgm:cxn modelId="{6B24224A-CC26-654B-A81B-F14A439EA5FE}" type="presParOf" srcId="{39166E3B-ED07-FB41-815A-911E19DBAE69}" destId="{65351D74-58EA-0B42-85C4-98561A5B65AE}" srcOrd="3" destOrd="0" presId="urn:microsoft.com/office/officeart/2008/layout/VerticalCurvedList"/>
    <dgm:cxn modelId="{847C634F-2CBC-774B-A090-AF33581B5535}" type="presParOf" srcId="{39166E3B-ED07-FB41-815A-911E19DBAE69}" destId="{371EA8F1-5482-2648-A2AB-EDB4CBA189B3}" srcOrd="4" destOrd="0" presId="urn:microsoft.com/office/officeart/2008/layout/VerticalCurvedList"/>
    <dgm:cxn modelId="{541B2F54-8AD0-DE4E-9CE7-46223517AC77}" type="presParOf" srcId="{371EA8F1-5482-2648-A2AB-EDB4CBA189B3}" destId="{9F67E48A-235C-5049-A952-1617DE3729FD}" srcOrd="0" destOrd="0" presId="urn:microsoft.com/office/officeart/2008/layout/VerticalCurvedList"/>
    <dgm:cxn modelId="{08466B10-F17B-5846-A925-B3510C49F4A2}" type="presParOf" srcId="{39166E3B-ED07-FB41-815A-911E19DBAE69}" destId="{A21C4A39-AF76-F343-B6EA-6EC1638C40BF}" srcOrd="5" destOrd="0" presId="urn:microsoft.com/office/officeart/2008/layout/VerticalCurvedList"/>
    <dgm:cxn modelId="{902025D1-4AD9-CF44-AB3A-DE3095A04583}" type="presParOf" srcId="{39166E3B-ED07-FB41-815A-911E19DBAE69}" destId="{5128A397-2E5C-594F-8627-9D4D1D176B9C}" srcOrd="6" destOrd="0" presId="urn:microsoft.com/office/officeart/2008/layout/VerticalCurvedList"/>
    <dgm:cxn modelId="{DFA16F2F-E1F1-E640-AED1-CFBCEDD631A8}" type="presParOf" srcId="{5128A397-2E5C-594F-8627-9D4D1D176B9C}" destId="{64954A22-AFC5-E946-BE9B-5E364D767391}" srcOrd="0" destOrd="0" presId="urn:microsoft.com/office/officeart/2008/layout/VerticalCurvedList"/>
    <dgm:cxn modelId="{29E4F040-ADB5-2545-8E47-8E3067350850}" type="presParOf" srcId="{39166E3B-ED07-FB41-815A-911E19DBAE69}" destId="{DC83698B-9834-664A-AD55-8624FBB0709E}" srcOrd="7" destOrd="0" presId="urn:microsoft.com/office/officeart/2008/layout/VerticalCurvedList"/>
    <dgm:cxn modelId="{E359EFD5-7128-1F43-9191-5B453903EFD4}" type="presParOf" srcId="{39166E3B-ED07-FB41-815A-911E19DBAE69}" destId="{1BF9B4FF-64F2-FB4B-8FAC-A8E311C4C1AC}" srcOrd="8" destOrd="0" presId="urn:microsoft.com/office/officeart/2008/layout/VerticalCurvedList"/>
    <dgm:cxn modelId="{69FC33C1-C346-6940-89AC-20BC7C62AC0C}" type="presParOf" srcId="{1BF9B4FF-64F2-FB4B-8FAC-A8E311C4C1AC}" destId="{31D1B982-DE47-D74C-8D55-60C6BE82B36F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19F4A25-78A0-2248-812B-52ECB013B5E5}" type="doc">
      <dgm:prSet loTypeId="urn:microsoft.com/office/officeart/2005/8/layout/arrow3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9E67180A-AB98-C840-A65B-CE3FA3859E68}">
      <dgm:prSet phldrT="[Text]"/>
      <dgm:spPr/>
      <dgm:t>
        <a:bodyPr/>
        <a:lstStyle/>
        <a:p>
          <a:r>
            <a:rPr lang="de-DE" dirty="0"/>
            <a:t>30% der Sportler*innen in einem Verein </a:t>
          </a:r>
          <a:r>
            <a:rPr lang="de-DE"/>
            <a:t>spielen Handball</a:t>
          </a:r>
          <a:endParaRPr lang="de-DE" dirty="0"/>
        </a:p>
      </dgm:t>
    </dgm:pt>
    <dgm:pt modelId="{42904ACC-7D99-8846-8AC5-DD513A366651}" type="parTrans" cxnId="{5086E3B2-B3EF-7640-9A04-0EC247F79D80}">
      <dgm:prSet/>
      <dgm:spPr/>
      <dgm:t>
        <a:bodyPr/>
        <a:lstStyle/>
        <a:p>
          <a:endParaRPr lang="de-DE"/>
        </a:p>
      </dgm:t>
    </dgm:pt>
    <dgm:pt modelId="{90C950A9-AD39-5947-A377-CF372AF88675}" type="sibTrans" cxnId="{5086E3B2-B3EF-7640-9A04-0EC247F79D80}">
      <dgm:prSet/>
      <dgm:spPr/>
      <dgm:t>
        <a:bodyPr/>
        <a:lstStyle/>
        <a:p>
          <a:endParaRPr lang="de-DE"/>
        </a:p>
      </dgm:t>
    </dgm:pt>
    <dgm:pt modelId="{D0A5C93F-B471-2F4E-B572-38087F59CBE0}">
      <dgm:prSet phldrT="[Text]"/>
      <dgm:spPr/>
      <dgm:t>
        <a:bodyPr/>
        <a:lstStyle/>
        <a:p>
          <a:r>
            <a:rPr lang="de-DE" dirty="0"/>
            <a:t>70% der Sportler*innen in einem Verein spielen Fußball </a:t>
          </a:r>
        </a:p>
      </dgm:t>
    </dgm:pt>
    <dgm:pt modelId="{B0E29039-5DEB-0B4F-A302-D2B80D728A87}" type="parTrans" cxnId="{60BFACC1-E925-034C-88DF-DFF4BBB78EC1}">
      <dgm:prSet/>
      <dgm:spPr/>
      <dgm:t>
        <a:bodyPr/>
        <a:lstStyle/>
        <a:p>
          <a:endParaRPr lang="de-DE"/>
        </a:p>
      </dgm:t>
    </dgm:pt>
    <dgm:pt modelId="{B473B79B-FA59-EF4B-B198-08DB34D8F215}" type="sibTrans" cxnId="{60BFACC1-E925-034C-88DF-DFF4BBB78EC1}">
      <dgm:prSet/>
      <dgm:spPr/>
      <dgm:t>
        <a:bodyPr/>
        <a:lstStyle/>
        <a:p>
          <a:endParaRPr lang="de-DE"/>
        </a:p>
      </dgm:t>
    </dgm:pt>
    <dgm:pt modelId="{AB198D24-75EE-DC4B-8093-7BBD08AC9ECB}" type="pres">
      <dgm:prSet presAssocID="{519F4A25-78A0-2248-812B-52ECB013B5E5}" presName="compositeShape" presStyleCnt="0">
        <dgm:presLayoutVars>
          <dgm:chMax val="2"/>
          <dgm:dir/>
          <dgm:resizeHandles val="exact"/>
        </dgm:presLayoutVars>
      </dgm:prSet>
      <dgm:spPr/>
    </dgm:pt>
    <dgm:pt modelId="{9BACAD86-0624-D043-BABC-0CFD2A75D3DB}" type="pres">
      <dgm:prSet presAssocID="{519F4A25-78A0-2248-812B-52ECB013B5E5}" presName="divider" presStyleLbl="fgShp" presStyleIdx="0" presStyleCnt="1"/>
      <dgm:spPr/>
    </dgm:pt>
    <dgm:pt modelId="{7B7B4097-D773-AB4B-9A61-7A864278ADB4}" type="pres">
      <dgm:prSet presAssocID="{9E67180A-AB98-C840-A65B-CE3FA3859E68}" presName="downArrow" presStyleLbl="node1" presStyleIdx="0" presStyleCnt="2"/>
      <dgm:spPr/>
    </dgm:pt>
    <dgm:pt modelId="{77FB490F-C066-D740-93FA-8EB033F81744}" type="pres">
      <dgm:prSet presAssocID="{9E67180A-AB98-C840-A65B-CE3FA3859E68}" presName="downArrowText" presStyleLbl="revTx" presStyleIdx="0" presStyleCnt="2">
        <dgm:presLayoutVars>
          <dgm:bulletEnabled val="1"/>
        </dgm:presLayoutVars>
      </dgm:prSet>
      <dgm:spPr/>
    </dgm:pt>
    <dgm:pt modelId="{290CB9AD-BD48-4F4D-A7DA-5EA2B8ECD3F2}" type="pres">
      <dgm:prSet presAssocID="{D0A5C93F-B471-2F4E-B572-38087F59CBE0}" presName="upArrow" presStyleLbl="node1" presStyleIdx="1" presStyleCnt="2"/>
      <dgm:spPr/>
    </dgm:pt>
    <dgm:pt modelId="{A459DA1C-9EAE-224A-B537-1CC581476FF4}" type="pres">
      <dgm:prSet presAssocID="{D0A5C93F-B471-2F4E-B572-38087F59CBE0}" presName="upArrowText" presStyleLbl="revTx" presStyleIdx="1" presStyleCnt="2">
        <dgm:presLayoutVars>
          <dgm:bulletEnabled val="1"/>
        </dgm:presLayoutVars>
      </dgm:prSet>
      <dgm:spPr/>
    </dgm:pt>
  </dgm:ptLst>
  <dgm:cxnLst>
    <dgm:cxn modelId="{643FE70C-5ECF-FC45-AE67-81B5027891E1}" type="presOf" srcId="{519F4A25-78A0-2248-812B-52ECB013B5E5}" destId="{AB198D24-75EE-DC4B-8093-7BBD08AC9ECB}" srcOrd="0" destOrd="0" presId="urn:microsoft.com/office/officeart/2005/8/layout/arrow3"/>
    <dgm:cxn modelId="{D8885967-119F-F141-9C05-18FCB4037382}" type="presOf" srcId="{9E67180A-AB98-C840-A65B-CE3FA3859E68}" destId="{77FB490F-C066-D740-93FA-8EB033F81744}" srcOrd="0" destOrd="0" presId="urn:microsoft.com/office/officeart/2005/8/layout/arrow3"/>
    <dgm:cxn modelId="{1FFFBE96-9ACE-F64A-B3D1-7C9AADA6A432}" type="presOf" srcId="{D0A5C93F-B471-2F4E-B572-38087F59CBE0}" destId="{A459DA1C-9EAE-224A-B537-1CC581476FF4}" srcOrd="0" destOrd="0" presId="urn:microsoft.com/office/officeart/2005/8/layout/arrow3"/>
    <dgm:cxn modelId="{5086E3B2-B3EF-7640-9A04-0EC247F79D80}" srcId="{519F4A25-78A0-2248-812B-52ECB013B5E5}" destId="{9E67180A-AB98-C840-A65B-CE3FA3859E68}" srcOrd="0" destOrd="0" parTransId="{42904ACC-7D99-8846-8AC5-DD513A366651}" sibTransId="{90C950A9-AD39-5947-A377-CF372AF88675}"/>
    <dgm:cxn modelId="{60BFACC1-E925-034C-88DF-DFF4BBB78EC1}" srcId="{519F4A25-78A0-2248-812B-52ECB013B5E5}" destId="{D0A5C93F-B471-2F4E-B572-38087F59CBE0}" srcOrd="1" destOrd="0" parTransId="{B0E29039-5DEB-0B4F-A302-D2B80D728A87}" sibTransId="{B473B79B-FA59-EF4B-B198-08DB34D8F215}"/>
    <dgm:cxn modelId="{0E6E902A-186E-6C4A-9CCE-4E426E750A36}" type="presParOf" srcId="{AB198D24-75EE-DC4B-8093-7BBD08AC9ECB}" destId="{9BACAD86-0624-D043-BABC-0CFD2A75D3DB}" srcOrd="0" destOrd="0" presId="urn:microsoft.com/office/officeart/2005/8/layout/arrow3"/>
    <dgm:cxn modelId="{16CC5887-0C35-3342-930E-036CBC371FDC}" type="presParOf" srcId="{AB198D24-75EE-DC4B-8093-7BBD08AC9ECB}" destId="{7B7B4097-D773-AB4B-9A61-7A864278ADB4}" srcOrd="1" destOrd="0" presId="urn:microsoft.com/office/officeart/2005/8/layout/arrow3"/>
    <dgm:cxn modelId="{B210C103-8F47-8140-8BB3-B6DEC1E2EE5A}" type="presParOf" srcId="{AB198D24-75EE-DC4B-8093-7BBD08AC9ECB}" destId="{77FB490F-C066-D740-93FA-8EB033F81744}" srcOrd="2" destOrd="0" presId="urn:microsoft.com/office/officeart/2005/8/layout/arrow3"/>
    <dgm:cxn modelId="{0384C340-1F88-0248-8F22-4105C2FB1D28}" type="presParOf" srcId="{AB198D24-75EE-DC4B-8093-7BBD08AC9ECB}" destId="{290CB9AD-BD48-4F4D-A7DA-5EA2B8ECD3F2}" srcOrd="3" destOrd="0" presId="urn:microsoft.com/office/officeart/2005/8/layout/arrow3"/>
    <dgm:cxn modelId="{A68275F6-EF10-2A41-819E-E15B46CA265F}" type="presParOf" srcId="{AB198D24-75EE-DC4B-8093-7BBD08AC9ECB}" destId="{A459DA1C-9EAE-224A-B537-1CC581476FF4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A2135E7-90B7-2A4A-BCC1-E98ADCC1D082}">
      <dsp:nvSpPr>
        <dsp:cNvPr id="0" name=""/>
        <dsp:cNvSpPr/>
      </dsp:nvSpPr>
      <dsp:spPr>
        <a:xfrm>
          <a:off x="-3337087" y="-513273"/>
          <a:ext cx="3979296" cy="3979296"/>
        </a:xfrm>
        <a:prstGeom prst="blockArc">
          <a:avLst>
            <a:gd name="adj1" fmla="val 18900000"/>
            <a:gd name="adj2" fmla="val 2700000"/>
            <a:gd name="adj3" fmla="val 543"/>
          </a:avLst>
        </a:pr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4BEFC3D-A6F1-9C4E-BF75-64F48F83691B}">
      <dsp:nvSpPr>
        <dsp:cNvPr id="0" name=""/>
        <dsp:cNvSpPr/>
      </dsp:nvSpPr>
      <dsp:spPr>
        <a:xfrm>
          <a:off x="336773" y="227007"/>
          <a:ext cx="7864716" cy="4542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56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Absolute Mehrheit</a:t>
          </a:r>
        </a:p>
      </dsp:txBody>
      <dsp:txXfrm>
        <a:off x="336773" y="227007"/>
        <a:ext cx="7864716" cy="454251"/>
      </dsp:txXfrm>
    </dsp:sp>
    <dsp:sp modelId="{41A9E024-1586-644D-A1CC-62C4239F1231}">
      <dsp:nvSpPr>
        <dsp:cNvPr id="0" name=""/>
        <dsp:cNvSpPr/>
      </dsp:nvSpPr>
      <dsp:spPr>
        <a:xfrm>
          <a:off x="52866" y="170226"/>
          <a:ext cx="567813" cy="56781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351D74-58EA-0B42-85C4-98561A5B65AE}">
      <dsp:nvSpPr>
        <dsp:cNvPr id="0" name=""/>
        <dsp:cNvSpPr/>
      </dsp:nvSpPr>
      <dsp:spPr>
        <a:xfrm>
          <a:off x="597205" y="908502"/>
          <a:ext cx="7604283" cy="4542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56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Einfache Mehrheit</a:t>
          </a:r>
        </a:p>
      </dsp:txBody>
      <dsp:txXfrm>
        <a:off x="597205" y="908502"/>
        <a:ext cx="7604283" cy="454251"/>
      </dsp:txXfrm>
    </dsp:sp>
    <dsp:sp modelId="{9F67E48A-235C-5049-A952-1617DE3729FD}">
      <dsp:nvSpPr>
        <dsp:cNvPr id="0" name=""/>
        <dsp:cNvSpPr/>
      </dsp:nvSpPr>
      <dsp:spPr>
        <a:xfrm>
          <a:off x="313298" y="851720"/>
          <a:ext cx="567813" cy="56781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21C4A39-AF76-F343-B6EA-6EC1638C40BF}">
      <dsp:nvSpPr>
        <dsp:cNvPr id="0" name=""/>
        <dsp:cNvSpPr/>
      </dsp:nvSpPr>
      <dsp:spPr>
        <a:xfrm>
          <a:off x="597205" y="1589996"/>
          <a:ext cx="7604283" cy="4542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56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Relative Mehrheit</a:t>
          </a:r>
        </a:p>
      </dsp:txBody>
      <dsp:txXfrm>
        <a:off x="597205" y="1589996"/>
        <a:ext cx="7604283" cy="454251"/>
      </dsp:txXfrm>
    </dsp:sp>
    <dsp:sp modelId="{64954A22-AFC5-E946-BE9B-5E364D767391}">
      <dsp:nvSpPr>
        <dsp:cNvPr id="0" name=""/>
        <dsp:cNvSpPr/>
      </dsp:nvSpPr>
      <dsp:spPr>
        <a:xfrm>
          <a:off x="313298" y="1533215"/>
          <a:ext cx="567813" cy="56781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C83698B-9834-664A-AD55-8624FBB0709E}">
      <dsp:nvSpPr>
        <dsp:cNvPr id="0" name=""/>
        <dsp:cNvSpPr/>
      </dsp:nvSpPr>
      <dsp:spPr>
        <a:xfrm>
          <a:off x="336773" y="2271491"/>
          <a:ext cx="7864716" cy="454251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0562" tIns="60960" rIns="60960" bIns="6096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400" kern="1200" dirty="0"/>
            <a:t>Qualifizierte Mehrheit </a:t>
          </a:r>
        </a:p>
      </dsp:txBody>
      <dsp:txXfrm>
        <a:off x="336773" y="2271491"/>
        <a:ext cx="7864716" cy="454251"/>
      </dsp:txXfrm>
    </dsp:sp>
    <dsp:sp modelId="{31D1B982-DE47-D74C-8D55-60C6BE82B36F}">
      <dsp:nvSpPr>
        <dsp:cNvPr id="0" name=""/>
        <dsp:cNvSpPr/>
      </dsp:nvSpPr>
      <dsp:spPr>
        <a:xfrm>
          <a:off x="52866" y="2214710"/>
          <a:ext cx="567813" cy="567813"/>
        </a:xfrm>
        <a:prstGeom prst="ellipse">
          <a:avLst/>
        </a:prstGeom>
        <a:solidFill>
          <a:schemeClr val="l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BACAD86-0624-D043-BABC-0CFD2A75D3DB}">
      <dsp:nvSpPr>
        <dsp:cNvPr id="0" name=""/>
        <dsp:cNvSpPr/>
      </dsp:nvSpPr>
      <dsp:spPr>
        <a:xfrm rot="21300000">
          <a:off x="731661" y="1179972"/>
          <a:ext cx="6775801" cy="592805"/>
        </a:xfrm>
        <a:prstGeom prst="mathMinus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B7B4097-D773-AB4B-9A61-7A864278ADB4}">
      <dsp:nvSpPr>
        <dsp:cNvPr id="0" name=""/>
        <dsp:cNvSpPr/>
      </dsp:nvSpPr>
      <dsp:spPr>
        <a:xfrm>
          <a:off x="988695" y="147637"/>
          <a:ext cx="2471737" cy="1181099"/>
        </a:xfrm>
        <a:prstGeom prst="down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7FB490F-C066-D740-93FA-8EB033F81744}">
      <dsp:nvSpPr>
        <dsp:cNvPr id="0" name=""/>
        <dsp:cNvSpPr/>
      </dsp:nvSpPr>
      <dsp:spPr>
        <a:xfrm>
          <a:off x="4366736" y="0"/>
          <a:ext cx="2636520" cy="1240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30% der Sportler*innen in einem Verein </a:t>
          </a:r>
          <a:r>
            <a:rPr lang="de-DE" sz="2000" kern="1200"/>
            <a:t>spielen Handball</a:t>
          </a:r>
          <a:endParaRPr lang="de-DE" sz="2000" kern="1200" dirty="0"/>
        </a:p>
      </dsp:txBody>
      <dsp:txXfrm>
        <a:off x="4366736" y="0"/>
        <a:ext cx="2636520" cy="1240155"/>
      </dsp:txXfrm>
    </dsp:sp>
    <dsp:sp modelId="{290CB9AD-BD48-4F4D-A7DA-5EA2B8ECD3F2}">
      <dsp:nvSpPr>
        <dsp:cNvPr id="0" name=""/>
        <dsp:cNvSpPr/>
      </dsp:nvSpPr>
      <dsp:spPr>
        <a:xfrm>
          <a:off x="4778692" y="1624012"/>
          <a:ext cx="2471737" cy="1181099"/>
        </a:xfrm>
        <a:prstGeom prst="upArrow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459DA1C-9EAE-224A-B537-1CC581476FF4}">
      <dsp:nvSpPr>
        <dsp:cNvPr id="0" name=""/>
        <dsp:cNvSpPr/>
      </dsp:nvSpPr>
      <dsp:spPr>
        <a:xfrm>
          <a:off x="1235868" y="1712594"/>
          <a:ext cx="2636520" cy="124015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2000" kern="1200" dirty="0"/>
            <a:t>70% der Sportler*innen in einem Verein spielen Fußball </a:t>
          </a:r>
        </a:p>
      </dsp:txBody>
      <dsp:txXfrm>
        <a:off x="1235868" y="1712594"/>
        <a:ext cx="2636520" cy="12401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2642F8-4030-468B-846F-DE3B6AB6CE0D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6AA542-7317-4AC6-A4A4-9C0CA743576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24962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AB2040-EA4D-4002-BC41-13AC0377AF84}" type="datetimeFigureOut">
              <a:rPr lang="de-DE" smtClean="0"/>
              <a:t>06.05.24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DD7A-5464-40FD-B5CC-4CA36D7CC1F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953059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480373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sz="12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33342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713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sz="1200" b="0" i="0" u="sng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96500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38739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34906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81911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>
              <a:sym typeface="Wingdings" pitchFamily="2" charset="2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025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07922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9228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25592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00221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de-DE" dirty="0"/>
          </a:p>
          <a:p>
            <a:pPr marL="0" indent="0">
              <a:buFontTx/>
              <a:buNone/>
            </a:pPr>
            <a:endParaRPr lang="de-DE" dirty="0"/>
          </a:p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150136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BDADD7A-5464-40FD-B5CC-4CA36D7CC1F5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2187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 mit Projekt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C37D85B5-8F26-48F9-9A40-02AA946E008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68313" y="3429237"/>
            <a:ext cx="8207374" cy="350838"/>
          </a:xfrm>
          <a:prstGeom prst="rect">
            <a:avLst/>
          </a:prstGeom>
        </p:spPr>
        <p:txBody>
          <a:bodyPr lIns="0" tIns="0" rIns="0" bIns="0"/>
          <a:lstStyle>
            <a:lvl1pPr algn="r">
              <a:defRPr sz="1800" spc="0" baseline="0">
                <a:solidFill>
                  <a:schemeClr val="tx2"/>
                </a:solidFill>
              </a:defRPr>
            </a:lvl1pPr>
          </a:lstStyle>
          <a:p>
            <a:r>
              <a:rPr lang="de-DE" dirty="0"/>
              <a:t>Prof. Dr. Mustermann oder Projekttitel</a:t>
            </a:r>
            <a:endParaRPr lang="de-DE" sz="1800" dirty="0"/>
          </a:p>
        </p:txBody>
      </p:sp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81B82292-8AF2-4EE1-90BD-12581586030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8313" y="3962400"/>
            <a:ext cx="8207375" cy="447675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3200" b="0">
                <a:latin typeface="+mj-lt"/>
              </a:defRPr>
            </a:lvl1pPr>
          </a:lstStyle>
          <a:p>
            <a:pPr lvl="0"/>
            <a:r>
              <a:rPr lang="de-DE" dirty="0"/>
              <a:t>Titel der Präsentation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121927E-5D27-4DA4-91BE-50EAE7ABB6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4410312"/>
            <a:ext cx="8207374" cy="35083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2200" i="0" spc="0" baseline="0"/>
            </a:lvl1pPr>
          </a:lstStyle>
          <a:p>
            <a:pPr lvl="0"/>
            <a:r>
              <a:rPr lang="de-DE" dirty="0"/>
              <a:t>Datum</a:t>
            </a:r>
          </a:p>
        </p:txBody>
      </p:sp>
    </p:spTree>
    <p:extLst>
      <p:ext uri="{BB962C8B-B14F-4D97-AF65-F5344CB8AC3E}">
        <p14:creationId xmlns:p14="http://schemas.microsoft.com/office/powerpoint/2010/main" val="2277689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Überschrift und Text |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024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Titel der Veranstaltung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8234363" y="4884574"/>
            <a:ext cx="453230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7" name="Textplatzhalter 24">
            <a:extLst>
              <a:ext uri="{FF2B5EF4-FFF2-40B4-BE49-F238E27FC236}">
                <a16:creationId xmlns:a16="http://schemas.microsoft.com/office/drawing/2014/main" id="{7F43C94D-9979-47C0-B4BE-2FC43A65CA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579" y="488826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Prof. Dr. Mustermann | Datum</a:t>
            </a:r>
          </a:p>
        </p:txBody>
      </p:sp>
      <p:sp>
        <p:nvSpPr>
          <p:cNvPr id="11" name="Textplatzhalter 2">
            <a:extLst>
              <a:ext uri="{FF2B5EF4-FFF2-40B4-BE49-F238E27FC236}">
                <a16:creationId xmlns:a16="http://schemas.microsoft.com/office/drawing/2014/main" id="{0F45C553-1950-485B-A6E2-DF7EBF7E046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452438" y="447675"/>
            <a:ext cx="8239125" cy="571504"/>
          </a:xfrm>
        </p:spPr>
        <p:txBody>
          <a:bodyPr lIns="0" anchor="t">
            <a:normAutofit/>
          </a:bodyPr>
          <a:lstStyle>
            <a:lvl1pPr marL="0" indent="0">
              <a:lnSpc>
                <a:spcPct val="100000"/>
              </a:lnSpc>
              <a:buNone/>
              <a:defRPr sz="2800" b="0" cap="none" baseline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de-DE" dirty="0"/>
              <a:t>Text durch Klicken bearbeiten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B87AC671-D060-4A57-A554-255C900A9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8" y="1095376"/>
            <a:ext cx="8239125" cy="2952750"/>
          </a:xfrm>
        </p:spPr>
        <p:txBody>
          <a:bodyPr/>
          <a:lstStyle>
            <a:lvl1pPr eaLnBrk="1" latinLnBrk="0" hangingPunct="1">
              <a:defRPr sz="2200"/>
            </a:lvl1pPr>
            <a:lvl2pPr marL="432000" indent="-216000" eaLnBrk="1" latinLnBrk="0" hangingPunct="1">
              <a:buFont typeface="Arial" pitchFamily="34" charset="0"/>
              <a:buChar char="•"/>
              <a:defRPr sz="2000"/>
            </a:lvl2pPr>
            <a:lvl3pPr marL="684000" indent="-216000" eaLnBrk="1" latinLnBrk="0" hangingPunct="1">
              <a:buFont typeface="Arial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</p:txBody>
      </p:sp>
      <p:cxnSp>
        <p:nvCxnSpPr>
          <p:cNvPr id="13" name="Gerade Verbindung 9">
            <a:extLst>
              <a:ext uri="{FF2B5EF4-FFF2-40B4-BE49-F238E27FC236}">
                <a16:creationId xmlns:a16="http://schemas.microsoft.com/office/drawing/2014/main" id="{777BF0FE-2C6F-41A8-AB53-05C956AC5A2D}"/>
              </a:ext>
            </a:extLst>
          </p:cNvPr>
          <p:cNvCxnSpPr/>
          <p:nvPr userDrawn="1"/>
        </p:nvCxnSpPr>
        <p:spPr>
          <a:xfrm>
            <a:off x="449704" y="339502"/>
            <a:ext cx="450000" cy="0"/>
          </a:xfrm>
          <a:prstGeom prst="line">
            <a:avLst/>
          </a:prstGeom>
          <a:ln w="444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64415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3" orient="horz" pos="282">
          <p15:clr>
            <a:srgbClr val="FBAE40"/>
          </p15:clr>
        </p15:guide>
        <p15:guide id="24" orient="horz" pos="3150">
          <p15:clr>
            <a:srgbClr val="FBAE40"/>
          </p15:clr>
        </p15:guide>
        <p15:guide id="25" orient="horz" pos="690">
          <p15:clr>
            <a:srgbClr val="FBAE40"/>
          </p15:clr>
        </p15:guide>
        <p15:guide id="26" orient="horz" pos="894">
          <p15:clr>
            <a:srgbClr val="FBAE40"/>
          </p15:clr>
        </p15:guide>
        <p15:guide id="27" orient="horz" pos="255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| gra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2999580" y="471024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Titel der Veranstaltung</a:t>
            </a:r>
          </a:p>
        </p:txBody>
      </p:sp>
      <p:sp>
        <p:nvSpPr>
          <p:cNvPr id="6" name="Textplatzhalter 24"/>
          <p:cNvSpPr txBox="1">
            <a:spLocks/>
          </p:cNvSpPr>
          <p:nvPr userDrawn="1"/>
        </p:nvSpPr>
        <p:spPr>
          <a:xfrm>
            <a:off x="8234363" y="4884574"/>
            <a:ext cx="453230" cy="1542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 lang="de-DE" sz="1000" kern="1200" baseline="0" dirty="0">
                <a:solidFill>
                  <a:schemeClr val="tx2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22FCD78-D96D-4F80-9AD7-6954839C45E1}" type="slidenum">
              <a:rPr lang="de-DE" smtClean="0">
                <a:solidFill>
                  <a:srgbClr val="002F5D"/>
                </a:solidFill>
                <a:latin typeface="Roboto Condensed" pitchFamily="2" charset="0"/>
                <a:ea typeface="Roboto Condensed" pitchFamily="2" charset="0"/>
              </a:rPr>
              <a:pPr>
                <a:defRPr/>
              </a:pPr>
              <a:t>‹Nr.›</a:t>
            </a:fld>
            <a:endParaRPr lang="de-DE" dirty="0">
              <a:solidFill>
                <a:srgbClr val="002F5D"/>
              </a:solidFill>
              <a:latin typeface="Roboto Condensed" pitchFamily="2" charset="0"/>
              <a:ea typeface="Roboto Condensed" pitchFamily="2" charset="0"/>
            </a:endParaRPr>
          </a:p>
        </p:txBody>
      </p:sp>
      <p:sp>
        <p:nvSpPr>
          <p:cNvPr id="8" name="Rechteck 7"/>
          <p:cNvSpPr/>
          <p:nvPr userDrawn="1"/>
        </p:nvSpPr>
        <p:spPr>
          <a:xfrm flipV="1">
            <a:off x="-1" y="4500000"/>
            <a:ext cx="4590000" cy="396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" name="Grafik 9"/>
          <p:cNvPicPr preferRelativeResize="0">
            <a:picLocks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4500000"/>
            <a:ext cx="4572000" cy="39600"/>
          </a:xfrm>
          <a:prstGeom prst="rect">
            <a:avLst/>
          </a:prstGeom>
        </p:spPr>
      </p:pic>
      <p:sp>
        <p:nvSpPr>
          <p:cNvPr id="7" name="Textplatzhalter 24">
            <a:extLst>
              <a:ext uri="{FF2B5EF4-FFF2-40B4-BE49-F238E27FC236}">
                <a16:creationId xmlns:a16="http://schemas.microsoft.com/office/drawing/2014/main" id="{7F43C94D-9979-47C0-B4BE-2FC43A65CA74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2999579" y="4888263"/>
            <a:ext cx="5234783" cy="164805"/>
          </a:xfrm>
        </p:spPr>
        <p:txBody>
          <a:bodyPr>
            <a:noAutofit/>
          </a:bodyPr>
          <a:lstStyle>
            <a:lvl1pPr marL="0" indent="0" algn="r">
              <a:buFontTx/>
              <a:buNone/>
              <a:defRPr lang="de-DE" sz="1000" i="1" dirty="0">
                <a:solidFill>
                  <a:schemeClr val="tx1"/>
                </a:solidFill>
                <a:latin typeface="Roboto Condensed" panose="02000000000000000000" pitchFamily="2" charset="0"/>
                <a:ea typeface="Roboto Condensed" panose="02000000000000000000" pitchFamily="2" charset="0"/>
                <a:cs typeface="Roboto Condensed" panose="02000000000000000000" pitchFamily="2" charset="0"/>
              </a:defRPr>
            </a:lvl1pPr>
          </a:lstStyle>
          <a:p>
            <a:r>
              <a:rPr lang="de-DE" dirty="0"/>
              <a:t>Prof. Dr. Mustermann | Datum</a:t>
            </a:r>
          </a:p>
        </p:txBody>
      </p:sp>
      <p:sp>
        <p:nvSpPr>
          <p:cNvPr id="12" name="Inhaltsplatzhalter 3">
            <a:extLst>
              <a:ext uri="{FF2B5EF4-FFF2-40B4-BE49-F238E27FC236}">
                <a16:creationId xmlns:a16="http://schemas.microsoft.com/office/drawing/2014/main" id="{B87AC671-D060-4A57-A554-255C900A9A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8" y="447675"/>
            <a:ext cx="8239125" cy="3600451"/>
          </a:xfrm>
        </p:spPr>
        <p:txBody>
          <a:bodyPr/>
          <a:lstStyle>
            <a:lvl1pPr eaLnBrk="1" latinLnBrk="0" hangingPunct="1">
              <a:defRPr sz="2200"/>
            </a:lvl1pPr>
            <a:lvl2pPr marL="432000" indent="-216000" eaLnBrk="1" latinLnBrk="0" hangingPunct="1">
              <a:buFont typeface="Arial" pitchFamily="34" charset="0"/>
              <a:buChar char="•"/>
              <a:defRPr sz="2000"/>
            </a:lvl2pPr>
            <a:lvl3pPr marL="684000" indent="-216000" eaLnBrk="1" latinLnBrk="0" hangingPunct="1">
              <a:buFont typeface="Arial" pitchFamily="34" charset="0"/>
              <a:buChar char="•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de-DE" dirty="0"/>
              <a:t>Textmasterformat bearbeiten</a:t>
            </a:r>
          </a:p>
          <a:p>
            <a:pPr lvl="1" eaLnBrk="1" latinLnBrk="0" hangingPunct="1"/>
            <a:r>
              <a:rPr lang="de-DE" dirty="0"/>
              <a:t>Zweite Ebene</a:t>
            </a:r>
          </a:p>
          <a:p>
            <a:pPr lvl="2" eaLnBrk="1" latinLnBrk="0" hangingPunct="1"/>
            <a:r>
              <a:rPr lang="de-DE" dirty="0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27769085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3" orient="horz" pos="282">
          <p15:clr>
            <a:srgbClr val="FBAE40"/>
          </p15:clr>
        </p15:guide>
        <p15:guide id="24" orient="horz" pos="3150">
          <p15:clr>
            <a:srgbClr val="FBAE40"/>
          </p15:clr>
        </p15:guide>
        <p15:guide id="25" orient="horz" pos="690">
          <p15:clr>
            <a:srgbClr val="FBAE40"/>
          </p15:clr>
        </p15:guide>
        <p15:guide id="26" orient="horz" pos="894">
          <p15:clr>
            <a:srgbClr val="FBAE40"/>
          </p15:clr>
        </p15:guide>
        <p15:guide id="27" orient="horz" pos="255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chlu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>
            <a:extLst>
              <a:ext uri="{FF2B5EF4-FFF2-40B4-BE49-F238E27FC236}">
                <a16:creationId xmlns:a16="http://schemas.microsoft.com/office/drawing/2014/main" id="{81B82292-8AF2-4EE1-90BD-12581586030A}"/>
              </a:ext>
            </a:extLst>
          </p:cNvPr>
          <p:cNvSpPr>
            <a:spLocks noGrp="1"/>
          </p:cNvSpPr>
          <p:nvPr>
            <p:ph sz="quarter" idx="11" hasCustomPrompt="1"/>
          </p:nvPr>
        </p:nvSpPr>
        <p:spPr>
          <a:xfrm>
            <a:off x="468313" y="3943350"/>
            <a:ext cx="8207375" cy="447675"/>
          </a:xfrm>
          <a:prstGeom prst="rect">
            <a:avLst/>
          </a:prstGeom>
        </p:spPr>
        <p:txBody>
          <a:bodyPr lIns="0" tIns="0" rIns="0" bIns="0" anchor="ctr"/>
          <a:lstStyle>
            <a:lvl1pPr algn="r">
              <a:defRPr sz="3200" b="0">
                <a:latin typeface="+mj-lt"/>
              </a:defRPr>
            </a:lvl1pPr>
          </a:lstStyle>
          <a:p>
            <a:pPr lvl="0"/>
            <a:r>
              <a:rPr lang="de-DE" dirty="0"/>
              <a:t>Vielen Dank für Ihre Aufmerksamkeit!</a:t>
            </a:r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7121927E-5D27-4DA4-91BE-50EAE7ABB61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58788" y="4410312"/>
            <a:ext cx="8207374" cy="350838"/>
          </a:xfrm>
          <a:prstGeom prst="rect">
            <a:avLst/>
          </a:prstGeom>
        </p:spPr>
        <p:txBody>
          <a:bodyPr lIns="0" tIns="0" rIns="0" bIns="0" anchor="b"/>
          <a:lstStyle>
            <a:lvl1pPr algn="r">
              <a:defRPr sz="2200" i="0" spc="0" baseline="0"/>
            </a:lvl1pPr>
          </a:lstStyle>
          <a:p>
            <a:pPr lvl="0"/>
            <a:r>
              <a:rPr lang="de-DE" dirty="0"/>
              <a:t>Prof. Dr. Mustermann</a:t>
            </a:r>
          </a:p>
        </p:txBody>
      </p:sp>
    </p:spTree>
    <p:extLst>
      <p:ext uri="{BB962C8B-B14F-4D97-AF65-F5344CB8AC3E}">
        <p14:creationId xmlns:p14="http://schemas.microsoft.com/office/powerpoint/2010/main" val="27962923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0668A02D-DFF2-42B1-B020-E80114A2C164}"/>
              </a:ext>
            </a:extLst>
          </p:cNvPr>
          <p:cNvSpPr/>
          <p:nvPr userDrawn="1"/>
        </p:nvSpPr>
        <p:spPr>
          <a:xfrm>
            <a:off x="-1" y="3001788"/>
            <a:ext cx="9144000" cy="2141712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9A307A5-F3BD-449F-A720-99606ECBF1AE}"/>
              </a:ext>
            </a:extLst>
          </p:cNvPr>
          <p:cNvSpPr/>
          <p:nvPr userDrawn="1"/>
        </p:nvSpPr>
        <p:spPr>
          <a:xfrm flipV="1">
            <a:off x="-1" y="2970213"/>
            <a:ext cx="4590000" cy="792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0A91951-814D-4494-BDFC-29391A6A7ED9}"/>
              </a:ext>
            </a:extLst>
          </p:cNvPr>
          <p:cNvPicPr preferRelativeResize="0"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2970213"/>
            <a:ext cx="4572000" cy="79200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A5BE7D61-1263-4ED2-9CBA-3F828FF445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297" y="447675"/>
            <a:ext cx="156885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788668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5465" userDrawn="1">
          <p15:clr>
            <a:srgbClr val="F26B43"/>
          </p15:clr>
        </p15:guide>
        <p15:guide id="3" pos="295" userDrawn="1">
          <p15:clr>
            <a:srgbClr val="F26B43"/>
          </p15:clr>
        </p15:guide>
        <p15:guide id="4" orient="horz" pos="2958" userDrawn="1">
          <p15:clr>
            <a:srgbClr val="F26B43"/>
          </p15:clr>
        </p15:guide>
        <p15:guide id="5" orient="horz" pos="282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18756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»Fünfte Ebene mit Anführungszeichen«</a:t>
            </a:r>
          </a:p>
        </p:txBody>
      </p:sp>
      <p:sp>
        <p:nvSpPr>
          <p:cNvPr id="11" name="Rechteck 10"/>
          <p:cNvSpPr/>
          <p:nvPr userDrawn="1"/>
        </p:nvSpPr>
        <p:spPr>
          <a:xfrm>
            <a:off x="-1" y="4500000"/>
            <a:ext cx="9144000" cy="64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3822" y="4644000"/>
            <a:ext cx="1045904" cy="3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4529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8" r:id="rId2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2880">
          <p15:clr>
            <a:srgbClr val="F26B43"/>
          </p15:clr>
        </p15:guide>
        <p15:guide id="3" pos="3170">
          <p15:clr>
            <a:srgbClr val="F26B43"/>
          </p15:clr>
        </p15:guide>
        <p15:guide id="4" pos="3459">
          <p15:clr>
            <a:srgbClr val="F26B43"/>
          </p15:clr>
        </p15:guide>
        <p15:guide id="5" pos="3746">
          <p15:clr>
            <a:srgbClr val="F26B43"/>
          </p15:clr>
        </p15:guide>
        <p15:guide id="6" pos="4035">
          <p15:clr>
            <a:srgbClr val="F26B43"/>
          </p15:clr>
        </p15:guide>
        <p15:guide id="7" pos="4323">
          <p15:clr>
            <a:srgbClr val="F26B43"/>
          </p15:clr>
        </p15:guide>
        <p15:guide id="8" pos="4611">
          <p15:clr>
            <a:srgbClr val="F26B43"/>
          </p15:clr>
        </p15:guide>
        <p15:guide id="9" pos="4899">
          <p15:clr>
            <a:srgbClr val="F26B43"/>
          </p15:clr>
        </p15:guide>
        <p15:guide id="10" pos="5187">
          <p15:clr>
            <a:srgbClr val="F26B43"/>
          </p15:clr>
        </p15:guide>
        <p15:guide id="11" pos="5475">
          <p15:clr>
            <a:srgbClr val="F26B43"/>
          </p15:clr>
        </p15:guide>
        <p15:guide id="12" pos="2589">
          <p15:clr>
            <a:srgbClr val="F26B43"/>
          </p15:clr>
        </p15:guide>
        <p15:guide id="13" pos="2301">
          <p15:clr>
            <a:srgbClr val="F26B43"/>
          </p15:clr>
        </p15:guide>
        <p15:guide id="14" pos="2013">
          <p15:clr>
            <a:srgbClr val="F26B43"/>
          </p15:clr>
        </p15:guide>
        <p15:guide id="15" pos="1725">
          <p15:clr>
            <a:srgbClr val="F26B43"/>
          </p15:clr>
        </p15:guide>
        <p15:guide id="16" pos="1437">
          <p15:clr>
            <a:srgbClr val="F26B43"/>
          </p15:clr>
        </p15:guide>
        <p15:guide id="17" pos="1149">
          <p15:clr>
            <a:srgbClr val="F26B43"/>
          </p15:clr>
        </p15:guide>
        <p15:guide id="18" pos="862">
          <p15:clr>
            <a:srgbClr val="F26B43"/>
          </p15:clr>
        </p15:guide>
        <p15:guide id="19" pos="573">
          <p15:clr>
            <a:srgbClr val="F26B43"/>
          </p15:clr>
        </p15:guide>
        <p15:guide id="20" pos="285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hteck 21">
            <a:extLst>
              <a:ext uri="{FF2B5EF4-FFF2-40B4-BE49-F238E27FC236}">
                <a16:creationId xmlns:a16="http://schemas.microsoft.com/office/drawing/2014/main" id="{0668A02D-DFF2-42B1-B020-E80114A2C164}"/>
              </a:ext>
            </a:extLst>
          </p:cNvPr>
          <p:cNvSpPr/>
          <p:nvPr userDrawn="1"/>
        </p:nvSpPr>
        <p:spPr>
          <a:xfrm>
            <a:off x="-1" y="3601863"/>
            <a:ext cx="9144000" cy="154163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3" name="Rechteck 22">
            <a:extLst>
              <a:ext uri="{FF2B5EF4-FFF2-40B4-BE49-F238E27FC236}">
                <a16:creationId xmlns:a16="http://schemas.microsoft.com/office/drawing/2014/main" id="{99A307A5-F3BD-449F-A720-99606ECBF1AE}"/>
              </a:ext>
            </a:extLst>
          </p:cNvPr>
          <p:cNvSpPr/>
          <p:nvPr userDrawn="1"/>
        </p:nvSpPr>
        <p:spPr>
          <a:xfrm flipV="1">
            <a:off x="-1" y="3522663"/>
            <a:ext cx="4590000" cy="79200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E0A91951-814D-4494-BDFC-29391A6A7ED9}"/>
              </a:ext>
            </a:extLst>
          </p:cNvPr>
          <p:cNvPicPr preferRelativeResize="0">
            <a:picLocks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4382" y="3522663"/>
            <a:ext cx="4572000" cy="79200"/>
          </a:xfrm>
          <a:prstGeom prst="rect">
            <a:avLst/>
          </a:prstGeom>
        </p:spPr>
      </p:pic>
      <p:pic>
        <p:nvPicPr>
          <p:cNvPr id="25" name="Picture 2">
            <a:extLst>
              <a:ext uri="{FF2B5EF4-FFF2-40B4-BE49-F238E27FC236}">
                <a16:creationId xmlns:a16="http://schemas.microsoft.com/office/drawing/2014/main" id="{A5BE7D61-1263-4ED2-9CBA-3F828FF4455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4297" y="447675"/>
            <a:ext cx="1568856" cy="5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9242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1800" kern="1200" spc="2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Tx/>
        <a:buNone/>
        <a:defRPr sz="22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3pPr>
      <a:lvl4pPr marL="1371600" indent="0" algn="l" defTabSz="914400" rtl="0" eaLnBrk="1" latinLnBrk="0" hangingPunct="1">
        <a:spcBef>
          <a:spcPct val="20000"/>
        </a:spcBef>
        <a:buFontTx/>
        <a:buNone/>
        <a:defRPr sz="11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Font typeface="Arial" panose="020B0604020202020204" pitchFamily="34" charset="0"/>
        <a:buNone/>
        <a:defRPr sz="900" kern="1200">
          <a:solidFill>
            <a:schemeClr val="tx1"/>
          </a:solidFill>
          <a:latin typeface="Roboto Condensed" pitchFamily="2" charset="0"/>
          <a:ea typeface="Roboto Condensed" pitchFamily="2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pos="5465">
          <p15:clr>
            <a:srgbClr val="F26B43"/>
          </p15:clr>
        </p15:guide>
        <p15:guide id="3" pos="295">
          <p15:clr>
            <a:srgbClr val="F26B43"/>
          </p15:clr>
        </p15:guide>
        <p15:guide id="4" orient="horz" pos="2958">
          <p15:clr>
            <a:srgbClr val="F26B43"/>
          </p15:clr>
        </p15:guide>
        <p15:guide id="5" orient="horz" pos="28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platzhalter 8">
            <a:extLst>
              <a:ext uri="{FF2B5EF4-FFF2-40B4-BE49-F238E27FC236}">
                <a16:creationId xmlns:a16="http://schemas.microsoft.com/office/drawing/2014/main" id="{E36428C4-C5C9-494A-A3F3-9E8E50CF14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68314" y="3314958"/>
            <a:ext cx="8207374" cy="350838"/>
          </a:xfrm>
        </p:spPr>
        <p:txBody>
          <a:bodyPr/>
          <a:lstStyle/>
          <a:p>
            <a:r>
              <a:rPr lang="de-DE" sz="1800" dirty="0"/>
              <a:t>Benjamin </a:t>
            </a:r>
            <a:r>
              <a:rPr lang="de-DE" sz="1800" dirty="0" err="1"/>
              <a:t>Tzschentke</a:t>
            </a:r>
            <a:endParaRPr lang="de-DE" sz="1800" dirty="0"/>
          </a:p>
          <a:p>
            <a:endParaRPr lang="de-DE" dirty="0"/>
          </a:p>
        </p:txBody>
      </p:sp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4D67665D-A8B7-4916-8278-DA9462A0A3E5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332509" y="3665914"/>
            <a:ext cx="8343179" cy="744162"/>
          </a:xfrm>
        </p:spPr>
        <p:txBody>
          <a:bodyPr/>
          <a:lstStyle/>
          <a:p>
            <a:r>
              <a:rPr lang="de-DE" dirty="0"/>
              <a:t>Die Mehrheitsregel und ihre maßgeblichen Charakteristika</a:t>
            </a:r>
            <a:endParaRPr lang="de-DE" b="0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9EC0D7E-4F82-4D7C-AA83-F132976490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>
                <a:solidFill>
                  <a:schemeClr val="tx2"/>
                </a:solidFill>
              </a:rPr>
              <a:t>25.04.2024</a:t>
            </a:r>
          </a:p>
        </p:txBody>
      </p:sp>
    </p:spTree>
    <p:extLst>
      <p:ext uri="{BB962C8B-B14F-4D97-AF65-F5344CB8AC3E}">
        <p14:creationId xmlns:p14="http://schemas.microsoft.com/office/powerpoint/2010/main" val="3628796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4826EBC-C376-2F48-ABE7-D2B830C98F0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Padro</a:t>
            </a:r>
            <a:r>
              <a:rPr lang="de-DE" dirty="0"/>
              <a:t>-Alvarez, 2020, S.9-12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14DE76F-46D5-B741-98AC-659AF37D363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0B50217-4EEE-5A4B-9614-4F140992BA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4.3 Mays Theorem zur Mehrheitsregel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B769734-2ECD-594D-A2C9-830EBDCBA02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Kollektive Entscheidungsfindung in binären Entscheidungen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Betrachtet 4 Eigenschaften eines Abstimmungssystems und zeigt, dass die Mehrheitsregel die einzige Regel ist, die diese Eigenschaften erfüllt</a:t>
            </a:r>
          </a:p>
          <a:p>
            <a:pPr marL="774900" lvl="1" indent="-342900"/>
            <a:r>
              <a:rPr lang="de-DE" dirty="0"/>
              <a:t>Anonymität</a:t>
            </a:r>
          </a:p>
          <a:p>
            <a:pPr marL="774900" lvl="1" indent="-342900"/>
            <a:r>
              <a:rPr lang="de-DE" dirty="0"/>
              <a:t>Neutralität</a:t>
            </a:r>
          </a:p>
          <a:p>
            <a:pPr marL="774900" lvl="1" indent="-342900"/>
            <a:r>
              <a:rPr lang="de-DE" dirty="0"/>
              <a:t>Symmetrie</a:t>
            </a:r>
          </a:p>
          <a:p>
            <a:pPr marL="774900" lvl="1" indent="-342900"/>
            <a:r>
              <a:rPr lang="de-DE" dirty="0"/>
              <a:t>Monotonie</a:t>
            </a:r>
          </a:p>
        </p:txBody>
      </p:sp>
    </p:spTree>
    <p:extLst>
      <p:ext uri="{BB962C8B-B14F-4D97-AF65-F5344CB8AC3E}">
        <p14:creationId xmlns:p14="http://schemas.microsoft.com/office/powerpoint/2010/main" val="37441778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209373F-CF7A-C94E-BC15-35E2FC11506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Miller, 2003, S.44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FA9FF67-FA6E-944D-B211-249D48296F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A9894FAA-061C-A74D-AB13-3FC6399C1E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5 Akzeptanz der Mehrheitsregel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04C6515E-EA32-4346-8D75-576187D53FE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37217715"/>
              </p:ext>
            </p:extLst>
          </p:nvPr>
        </p:nvGraphicFramePr>
        <p:xfrm>
          <a:off x="452438" y="1095375"/>
          <a:ext cx="8239125" cy="295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Textfeld 6">
            <a:extLst>
              <a:ext uri="{FF2B5EF4-FFF2-40B4-BE49-F238E27FC236}">
                <a16:creationId xmlns:a16="http://schemas.microsoft.com/office/drawing/2014/main" id="{FF3A7146-1E91-CA4A-A852-07DF661F0501}"/>
              </a:ext>
            </a:extLst>
          </p:cNvPr>
          <p:cNvSpPr txBox="1"/>
          <p:nvPr/>
        </p:nvSpPr>
        <p:spPr>
          <a:xfrm>
            <a:off x="3553691" y="4048125"/>
            <a:ext cx="20366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Eigene Darstellung</a:t>
            </a:r>
          </a:p>
        </p:txBody>
      </p:sp>
    </p:spTree>
    <p:extLst>
      <p:ext uri="{BB962C8B-B14F-4D97-AF65-F5344CB8AC3E}">
        <p14:creationId xmlns:p14="http://schemas.microsoft.com/office/powerpoint/2010/main" val="4581633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E95BF6D-6B83-FA49-8AAB-F4BCBE30FEE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Patzelt</a:t>
            </a:r>
            <a:r>
              <a:rPr lang="de-DE" dirty="0"/>
              <a:t>, 2022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4E7FCCE-B296-AF4D-8EB1-706DE5BDD3F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45D4B8F2-06E8-B140-BDA5-5FA8FF0C919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5.1 Schwächen der Mehrheitsregel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7850B725-E2E2-EB48-82FF-31DA71D9ECB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Tyrannei der Mehrheit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Vernachlässigung kleinerer Gruppen oder Interessen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Kurzsichtigkeit und Instabilität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Umverteilung und Interessenkonflikte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Polarisierung und Spaltung </a:t>
            </a:r>
          </a:p>
        </p:txBody>
      </p:sp>
    </p:spTree>
    <p:extLst>
      <p:ext uri="{BB962C8B-B14F-4D97-AF65-F5344CB8AC3E}">
        <p14:creationId xmlns:p14="http://schemas.microsoft.com/office/powerpoint/2010/main" val="1309249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EA6C3BE-EC05-6048-9B71-2F2FFCFA501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Patzelt</a:t>
            </a:r>
            <a:r>
              <a:rPr lang="de-DE" dirty="0"/>
              <a:t>, 2022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4A799D7-C6B2-EA43-8ADA-8BD3B539D2E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CC81214-1B5D-494B-9DED-07C7381DB29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5.2 Stärken der Mehrheitsregel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E7135C4-4901-8641-B98C-FE258A04B02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Fairness: Jede Stimme hat den gleichen Wert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Neutralität und Angebot: die Mehrheitsregel ist neutral gegenüber den Abstimmungsoptionen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Repräsentativität: spiegelt die Präferenzen der gesamten Gruppe am besten wider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Einzelherrschaft oder Minderheitsherrschaft weniger plausibel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Lernfähigkeit und Legitimationskraft: Schwachpunkte der eigenen Position sollen vermieden werden, um Mehrheit zu erreichen</a:t>
            </a:r>
          </a:p>
        </p:txBody>
      </p:sp>
    </p:spTree>
    <p:extLst>
      <p:ext uri="{BB962C8B-B14F-4D97-AF65-F5344CB8AC3E}">
        <p14:creationId xmlns:p14="http://schemas.microsoft.com/office/powerpoint/2010/main" val="23008845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81FA020-B622-994D-A499-8C55DC0DC5D8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Patzelt</a:t>
            </a:r>
            <a:r>
              <a:rPr lang="de-DE" dirty="0"/>
              <a:t>, 2022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BF6221C-95A1-8041-A4AF-D804B54B765D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70F9D12-E03C-F047-8D63-0985589C46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5.3 Akzeptanzvoraussetzungen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3847ECE5-C7F8-9840-8A39-5527C409871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Wird nur dauerhaft akzeptiert, wenn Minderheiten um die Möglichkeit fürchten müssen, eines Tages wieder ein Teil der Mehrheit zu werden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Verhinderung der Tyrannei der Mehrheit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Gewaltenteilung durch z.B. Vetorechte der Opposition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Periodizität von Wahlen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4910347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3C34FB5-8FF5-CE4D-BE3C-000CD157A3A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546E4C5-058F-EA46-8A02-48012B4B755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9C13C31-20E5-1D4D-BC14-209B1325E83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6 Fazit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F0CE0B5-FE41-D742-BFD3-E7C2CF35622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Grundlegender Bestandteil demokratischer Prozesse und bietet viele Vorteile, insbesondere in Bezug aus Legitimität, Fairness und Stabilität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Jedoch: gibt auch Schwächen, welche berücksichtigt werden müssen</a:t>
            </a:r>
          </a:p>
          <a:p>
            <a:pPr marL="342900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Schutz von Minderheiten und Vermeidung von Polarisierung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>
                <a:sym typeface="Wingdings" pitchFamily="2" charset="2"/>
              </a:rPr>
              <a:t>Ausgewogener Ansatz, der sowohl die Stärken als auch Schwächen der Mehrheitsregel berücksichtigt, ist entscheidend, um faire und effektive Entscheidungen bzw. Entscheidungsprozesse zu gewährleisten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57387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510D9F27-5867-904F-A6ED-FA27E0D2B01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2DBB9CC0-06DA-2641-B7D1-6CA54E9146F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62EDE3A8-44DC-8F41-8B02-BC912188DD8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Literaturverzeichnis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D18C6ACA-5E31-3347-BABE-0CEBF8A8777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 err="1"/>
              <a:t>Alexy</a:t>
            </a:r>
            <a:r>
              <a:rPr lang="de-DE" dirty="0"/>
              <a:t>, L., </a:t>
            </a:r>
            <a:r>
              <a:rPr lang="de-DE" dirty="0" err="1"/>
              <a:t>Fisahn</a:t>
            </a:r>
            <a:r>
              <a:rPr lang="de-DE" dirty="0"/>
              <a:t>, A., Hähnchen, S., </a:t>
            </a:r>
            <a:r>
              <a:rPr lang="de-DE" dirty="0" err="1"/>
              <a:t>Mushoff</a:t>
            </a:r>
            <a:r>
              <a:rPr lang="de-DE" dirty="0"/>
              <a:t>, T., </a:t>
            </a:r>
            <a:r>
              <a:rPr lang="de-DE" dirty="0" err="1"/>
              <a:t>Trepte</a:t>
            </a:r>
            <a:r>
              <a:rPr lang="de-DE" dirty="0"/>
              <a:t>, U. (2023). Das Rechtslexikon. Begriffe, Grundlagen, Zusammenhänge. Verfügbar unter: https://</a:t>
            </a:r>
            <a:r>
              <a:rPr lang="de-DE" dirty="0" err="1"/>
              <a:t>www.bpb.de</a:t>
            </a:r>
            <a:r>
              <a:rPr lang="de-DE" dirty="0"/>
              <a:t>/kurz-knapp/</a:t>
            </a:r>
            <a:r>
              <a:rPr lang="de-DE" dirty="0" err="1"/>
              <a:t>lexika</a:t>
            </a:r>
            <a:r>
              <a:rPr lang="de-DE" dirty="0"/>
              <a:t>/recht-a-</a:t>
            </a:r>
            <a:r>
              <a:rPr lang="de-DE" dirty="0" err="1"/>
              <a:t>z</a:t>
            </a:r>
            <a:r>
              <a:rPr lang="de-DE" dirty="0"/>
              <a:t>/323725/</a:t>
            </a:r>
            <a:r>
              <a:rPr lang="de-DE" dirty="0" err="1"/>
              <a:t>mehrheit</a:t>
            </a:r>
            <a:r>
              <a:rPr lang="de-DE" dirty="0"/>
              <a:t>-absolute-einfache-und-relative/ </a:t>
            </a:r>
          </a:p>
          <a:p>
            <a:r>
              <a:rPr lang="de-DE" dirty="0"/>
              <a:t>Dahl, R.-A. (1976). Vorstufen zur Demokratie-Theorie. </a:t>
            </a:r>
          </a:p>
          <a:p>
            <a:r>
              <a:rPr lang="de-DE" dirty="0"/>
              <a:t>Dorn, F. et al. (2017). Demokratische Vielfalt in Deutschland - unterscheiden sich Volksparteien noch?. Ifo Institut – Leibniz-Institut für Wirtschaftsforschung an der Universität München, München. S. 28-37. </a:t>
            </a:r>
          </a:p>
          <a:p>
            <a:r>
              <a:rPr lang="de-DE" dirty="0"/>
              <a:t>Gusy, C. (1984). Das Mehrheitsprinzip im demokratischen Staat. In: Guggenberger, B., Offe, C. (</a:t>
            </a:r>
            <a:r>
              <a:rPr lang="de-DE" dirty="0" err="1"/>
              <a:t>eds</a:t>
            </a:r>
            <a:r>
              <a:rPr lang="de-DE" dirty="0"/>
              <a:t>) An den Grenzen der Mehrheitsdemokratie. Verlag für Sozialwissenschaften. S.61-82.</a:t>
            </a:r>
          </a:p>
          <a:p>
            <a:r>
              <a:rPr lang="de-DE" dirty="0" err="1"/>
              <a:t>Heun</a:t>
            </a:r>
            <a:r>
              <a:rPr lang="de-DE" dirty="0"/>
              <a:t>, W. (2013). Entstehungsvoraussetzungen des Mehrheitsprinzips. In: </a:t>
            </a:r>
            <a:r>
              <a:rPr lang="de-DE" dirty="0" err="1"/>
              <a:t>Flaig</a:t>
            </a:r>
            <a:r>
              <a:rPr lang="de-DE" dirty="0"/>
              <a:t>, E. (</a:t>
            </a:r>
            <a:r>
              <a:rPr lang="de-DE" dirty="0" err="1"/>
              <a:t>eds</a:t>
            </a:r>
            <a:r>
              <a:rPr lang="de-DE" dirty="0"/>
              <a:t>) Genesis und Dynamiken der Mehrheitsentscheidung. Berlin, Boston. De </a:t>
            </a:r>
            <a:r>
              <a:rPr lang="de-DE" dirty="0" err="1"/>
              <a:t>Gruter</a:t>
            </a:r>
            <a:r>
              <a:rPr lang="de-DE" dirty="0"/>
              <a:t> </a:t>
            </a:r>
            <a:r>
              <a:rPr lang="de-DE" dirty="0" err="1"/>
              <a:t>Oldenbourg</a:t>
            </a:r>
            <a:r>
              <a:rPr lang="de-DE" dirty="0"/>
              <a:t> S.21-42.</a:t>
            </a:r>
          </a:p>
          <a:p>
            <a:r>
              <a:rPr lang="de-DE" dirty="0"/>
              <a:t>Miller, D. (2003). Political </a:t>
            </a:r>
            <a:r>
              <a:rPr lang="de-DE" dirty="0" err="1"/>
              <a:t>philosophy</a:t>
            </a:r>
            <a:r>
              <a:rPr lang="de-DE" dirty="0"/>
              <a:t>. A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short</a:t>
            </a:r>
            <a:r>
              <a:rPr lang="de-DE" dirty="0"/>
              <a:t> </a:t>
            </a:r>
            <a:r>
              <a:rPr lang="de-DE" dirty="0" err="1"/>
              <a:t>introduction</a:t>
            </a:r>
            <a:r>
              <a:rPr lang="de-DE" dirty="0"/>
              <a:t>. Oxford. S. 44.</a:t>
            </a:r>
          </a:p>
          <a:p>
            <a:r>
              <a:rPr lang="de-DE" dirty="0"/>
              <a:t>Mueller, D. (2009).  Public Choice III, Cambridge University Press, New York.</a:t>
            </a:r>
          </a:p>
          <a:p>
            <a:r>
              <a:rPr lang="de-DE" dirty="0" err="1"/>
              <a:t>Patzelt</a:t>
            </a:r>
            <a:r>
              <a:rPr lang="de-DE" dirty="0"/>
              <a:t>, W. (2022). Mehrheitsprinzip, I. Gestaltungsfaktor des politischen Systems. In: Staatslexikon. Verfügbar unter: https://</a:t>
            </a:r>
            <a:r>
              <a:rPr lang="de-DE" dirty="0" err="1"/>
              <a:t>www.staatslexikon-online.de</a:t>
            </a:r>
            <a:r>
              <a:rPr lang="de-DE" dirty="0"/>
              <a:t>/Lexikon/Mehrheitsprinzip</a:t>
            </a:r>
          </a:p>
        </p:txBody>
      </p:sp>
    </p:spTree>
    <p:extLst>
      <p:ext uri="{BB962C8B-B14F-4D97-AF65-F5344CB8AC3E}">
        <p14:creationId xmlns:p14="http://schemas.microsoft.com/office/powerpoint/2010/main" val="16480186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nhaltsplatzhalter 9">
            <a:extLst>
              <a:ext uri="{FF2B5EF4-FFF2-40B4-BE49-F238E27FC236}">
                <a16:creationId xmlns:a16="http://schemas.microsoft.com/office/drawing/2014/main" id="{4D67665D-A8B7-4916-8278-DA9462A0A3E5}"/>
              </a:ext>
            </a:extLst>
          </p:cNvPr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DE"/>
              <a:t>Vielen Dank für Ihre Aufmerksamkeit!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9EC0D7E-4F82-4D7C-AA83-F1329764904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614111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271AD577-0745-430E-A382-84DD4DC645B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569F98F-435D-4ABB-AE40-FA29924267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81234-D78A-45DE-B8D7-1D67513E9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Gliederung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CEA19B9-3E31-470C-B1E4-A3D745DC8BC9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de-DE" dirty="0"/>
              <a:t>1 Einführung </a:t>
            </a:r>
          </a:p>
          <a:p>
            <a:r>
              <a:rPr lang="de-DE" dirty="0"/>
              <a:t>2 Entstehungsvoraussetzungen</a:t>
            </a:r>
          </a:p>
          <a:p>
            <a:r>
              <a:rPr lang="de-DE" dirty="0"/>
              <a:t>3 Verschieden Arten der Mehrheiten</a:t>
            </a:r>
          </a:p>
          <a:p>
            <a:r>
              <a:rPr lang="de-DE" dirty="0"/>
              <a:t>4 Theoreme zur Mehrheitsregel</a:t>
            </a:r>
          </a:p>
          <a:p>
            <a:r>
              <a:rPr lang="de-DE" dirty="0"/>
              <a:t>	4.1 Medianwählertheorem</a:t>
            </a:r>
          </a:p>
          <a:p>
            <a:r>
              <a:rPr lang="de-DE" dirty="0"/>
              <a:t>	4.2 Condorcet Jury Theorem</a:t>
            </a:r>
          </a:p>
          <a:p>
            <a:r>
              <a:rPr lang="de-DE" dirty="0"/>
              <a:t>	4.3 Mays Theorem zur Mehrheitsregel</a:t>
            </a:r>
          </a:p>
          <a:p>
            <a:r>
              <a:rPr lang="de-DE" dirty="0"/>
              <a:t>5 Akzeptanz der Mehrheitsregel</a:t>
            </a:r>
          </a:p>
          <a:p>
            <a:r>
              <a:rPr lang="de-DE" dirty="0"/>
              <a:t>	5.1 Schwächen</a:t>
            </a:r>
          </a:p>
          <a:p>
            <a:r>
              <a:rPr lang="de-DE" dirty="0"/>
              <a:t>	5.2 Stärken</a:t>
            </a:r>
          </a:p>
          <a:p>
            <a:r>
              <a:rPr lang="de-DE" dirty="0"/>
              <a:t>	5.3 Akzeptanzvoraussetzungen</a:t>
            </a:r>
          </a:p>
          <a:p>
            <a:r>
              <a:rPr lang="de-DE" dirty="0"/>
              <a:t>6 Fazit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62447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3AE93B02-0244-0B44-925B-8E59532F8EBF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0B7BDB4-D0C8-314A-A037-B262F2EEB3B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i="0" dirty="0"/>
              <a:t>Gusy, 1984, S. 62-64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1681234-D78A-45DE-B8D7-1D67513E985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1 Einführung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1CEA19B9-3E31-470C-B1E4-A3D745DC8BC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2438" y="1095376"/>
            <a:ext cx="8417242" cy="3085926"/>
          </a:xfrm>
        </p:spPr>
        <p:txBody>
          <a:bodyPr>
            <a:normAutofit/>
          </a:bodyPr>
          <a:lstStyle/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Eines der Kernelemente der demokratischen Grundordnung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Entscheidungsregel, durch die prinzipiell alle Gremien/Gruppierungen als Körperschaft ihren Willen festlegen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Die Mehrheitsregel verlangt, dass „[…] bei der Entscheidung zwischen Alternativen, diejenige gewählt wird, die von der größeren Anzahl befürwortet wird“ </a:t>
            </a:r>
            <a:r>
              <a:rPr lang="de-DE" sz="1400" dirty="0"/>
              <a:t>(Dahl, 1976, S. 35) 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Pluralität der Anschauungen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r>
              <a:rPr lang="de-DE" dirty="0"/>
              <a:t>Durchsetzbarkeit der gefällten Entscheidung</a:t>
            </a:r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de-DE" dirty="0"/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de-DE" sz="1400" dirty="0"/>
          </a:p>
          <a:p>
            <a:pPr marL="265113" indent="-265113">
              <a:buClr>
                <a:schemeClr val="accent2"/>
              </a:buClr>
              <a:buFont typeface="Arial" panose="020B0604020202020204" pitchFamily="34" charset="0"/>
              <a:buChar char="•"/>
            </a:pP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1120622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1EA5D7D3-48FD-D94A-A376-C997A475521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Heun</a:t>
            </a:r>
            <a:r>
              <a:rPr lang="de-DE" dirty="0"/>
              <a:t>, 2013, S.21-42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5CD3EE65-EA13-D44A-A13D-C76EDF423F7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1DD811E8-0874-D64A-BCDA-8948C3278D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2 Entstehungsvoraussetzungen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4E6B43CB-2A77-8848-832C-F4FBB656DE4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de-DE" dirty="0"/>
              <a:t>5 Kernelemente:</a:t>
            </a:r>
          </a:p>
          <a:p>
            <a:pPr marL="457200" indent="-457200">
              <a:buAutoNum type="arabicParenR"/>
            </a:pPr>
            <a:r>
              <a:rPr lang="de-DE" dirty="0"/>
              <a:t>Abstimmungsberechtigte Personenmehrheit </a:t>
            </a:r>
          </a:p>
          <a:p>
            <a:pPr marL="457200" indent="-457200">
              <a:buAutoNum type="arabicParenR"/>
            </a:pPr>
            <a:r>
              <a:rPr lang="de-DE" dirty="0"/>
              <a:t>Gleichheit der Stimmen</a:t>
            </a:r>
          </a:p>
          <a:p>
            <a:pPr marL="457200" indent="-457200">
              <a:buAutoNum type="arabicParenR"/>
            </a:pPr>
            <a:r>
              <a:rPr lang="de-DE" dirty="0"/>
              <a:t>Mindestanzahl von Entscheidungsalternativen</a:t>
            </a:r>
          </a:p>
          <a:p>
            <a:pPr marL="457200" indent="-457200">
              <a:buAutoNum type="arabicParenR"/>
            </a:pPr>
            <a:r>
              <a:rPr lang="de-DE" dirty="0"/>
              <a:t>Regelung des Abstimmungsmodus</a:t>
            </a:r>
          </a:p>
          <a:p>
            <a:pPr marL="457200" indent="-457200">
              <a:buAutoNum type="arabicParenR"/>
            </a:pPr>
            <a:r>
              <a:rPr lang="de-DE" dirty="0"/>
              <a:t>Gleichzeitigkeit der Abstimmung</a:t>
            </a:r>
          </a:p>
          <a:p>
            <a:pPr marL="457200" indent="-457200">
              <a:buAutoNum type="arabicParenR"/>
            </a:pPr>
            <a:endParaRPr lang="de-DE" dirty="0"/>
          </a:p>
          <a:p>
            <a:pPr marL="457200" indent="-457200">
              <a:buAutoNum type="arabicParenR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47427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3F698EE1-5325-3A4B-9A94-6F0379EF5272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 err="1"/>
              <a:t>Alexy</a:t>
            </a:r>
            <a:r>
              <a:rPr lang="de-DE" dirty="0"/>
              <a:t> et al.,, 2023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5FEC5F-6741-0242-9093-807E0555733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2F4278EB-F96D-6C45-AF3F-E463735236C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3 Verschiedene Arten der Mehrheit</a:t>
            </a:r>
          </a:p>
        </p:txBody>
      </p:sp>
      <p:graphicFrame>
        <p:nvGraphicFramePr>
          <p:cNvPr id="6" name="Inhaltsplatzhalter 5">
            <a:extLst>
              <a:ext uri="{FF2B5EF4-FFF2-40B4-BE49-F238E27FC236}">
                <a16:creationId xmlns:a16="http://schemas.microsoft.com/office/drawing/2014/main" id="{DB0EAE81-775F-ED42-AB62-37AC27172C5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360908044"/>
              </p:ext>
            </p:extLst>
          </p:nvPr>
        </p:nvGraphicFramePr>
        <p:xfrm>
          <a:off x="452438" y="1095375"/>
          <a:ext cx="8239125" cy="2952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396417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C8A030D9-55E8-FE42-982C-4543248F13E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Dorn et al., 2017, S.30 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8972497-CF99-5F49-B1BD-8A03D68E2B5A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B251B72-30E3-3046-90A3-52D93783C12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/>
              <a:t>4.1 Medianwählertheorem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54095E5F-14D8-714B-A154-D841EFCBDFB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Bedingungen für das Theorem:</a:t>
            </a:r>
          </a:p>
          <a:p>
            <a:pPr marL="774900" lvl="1" indent="-342900"/>
            <a:r>
              <a:rPr lang="de-DE" dirty="0"/>
              <a:t>Wählerpräferenzen sind eindimensional </a:t>
            </a:r>
          </a:p>
          <a:p>
            <a:pPr marL="774900" lvl="1" indent="-342900"/>
            <a:r>
              <a:rPr lang="de-DE" dirty="0"/>
              <a:t>Wähler wählen bevorzugte Option aus einer Reihe von Alternativen</a:t>
            </a:r>
          </a:p>
          <a:p>
            <a:pPr marL="774900" lvl="1" indent="-342900"/>
            <a:r>
              <a:rPr lang="de-DE" dirty="0"/>
              <a:t>Gerade Anzahl von Wählern oder die mittlere Präferenz repräsentiert den Median</a:t>
            </a:r>
          </a:p>
          <a:p>
            <a:pPr marL="774900" lvl="1" indent="-342900">
              <a:buFont typeface="Wingdings" pitchFamily="2" charset="2"/>
              <a:buChar char="à"/>
            </a:pPr>
            <a:r>
              <a:rPr lang="de-DE" dirty="0">
                <a:sym typeface="Wingdings" pitchFamily="2" charset="2"/>
              </a:rPr>
              <a:t>Führt häufig zu einem „Zentrismus“</a:t>
            </a:r>
          </a:p>
          <a:p>
            <a:pPr lvl="1" indent="0">
              <a:buNone/>
            </a:pPr>
            <a:endParaRPr lang="de-DE" dirty="0"/>
          </a:p>
          <a:p>
            <a:r>
              <a:rPr lang="de-DE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614213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445C22C5-DBF8-AA4C-BAC5-9FDD6E92368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Dorn et al., 2017, S.30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B54B2C4A-38B0-5B49-BD1F-7C30BB01DA43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2BCEF9D-7FB5-E140-8007-25B5EA5208A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4.1 Medianwählertheorem - Grenzen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08EF4BE-BA4A-DC41-921E-7709179E554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Basiert auf der Annahme, dass Wählerpräferenzen eindimensional sind, was in komplexeren Kontexten möglicherweise nicht der Fall ist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Berücksichtigt nicht andere Faktoren wie ideologische Überzeugungen oder externe Einflüsse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Kann zu einer Konvergenz der politischen Positionen führen </a:t>
            </a:r>
          </a:p>
        </p:txBody>
      </p:sp>
    </p:spTree>
    <p:extLst>
      <p:ext uri="{BB962C8B-B14F-4D97-AF65-F5344CB8AC3E}">
        <p14:creationId xmlns:p14="http://schemas.microsoft.com/office/powerpoint/2010/main" val="964163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B284099F-BAD9-254C-BF6F-34D3CD8023D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Mueller, 2009, S.128-133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FFDF802-BF19-9949-9906-988ECDBB7BA4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E10C7C8-1B97-1545-B63C-857D5A732BA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4.2 Condorcet Jury Theorem 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CEF3688D-DA1F-2A43-BFFA-D3B022D1D6C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Untersucht die Wahrscheinlichkeit, dass eine Gruppe von Personen (Jury) eine korrekte Entscheidung trifft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Grundannahmen des Theorems:</a:t>
            </a:r>
          </a:p>
          <a:p>
            <a:pPr marL="774900" lvl="1" indent="-342900"/>
            <a:r>
              <a:rPr lang="de-DE" dirty="0"/>
              <a:t>Unabhängige Entscheidungen</a:t>
            </a:r>
          </a:p>
          <a:p>
            <a:pPr marL="774900" lvl="1" indent="-342900"/>
            <a:r>
              <a:rPr lang="de-DE" dirty="0"/>
              <a:t>Richtigkeitswahrscheinlichkeit</a:t>
            </a:r>
          </a:p>
          <a:p>
            <a:pPr marL="774900" lvl="1" indent="-342900"/>
            <a:r>
              <a:rPr lang="de-DE" dirty="0"/>
              <a:t>Mehrheitsprinzip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Relevant für kollektive Entscheidungsfindung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Wird verwendet, um die Vorteile kollektiver Entscheidungen zu betonen </a:t>
            </a:r>
          </a:p>
        </p:txBody>
      </p:sp>
      <p:pic>
        <p:nvPicPr>
          <p:cNvPr id="7" name="Grafik 6" descr="Gruppenbrainstorming">
            <a:extLst>
              <a:ext uri="{FF2B5EF4-FFF2-40B4-BE49-F238E27FC236}">
                <a16:creationId xmlns:a16="http://schemas.microsoft.com/office/drawing/2014/main" id="{495334A9-A33B-3F4D-9EE3-DFF2FBDAA0F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82160" y="2114550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6392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E176EBF6-05FD-6A4B-8F18-5A8EFCD2310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de-DE" dirty="0"/>
              <a:t>Mueller, 2009, S.128-133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574ECBB-4023-F748-812D-756571CD020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50D8DD5-A697-1444-8B1B-11FA784046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4.2 Condorcet Jury Theorem - Kritik</a:t>
            </a:r>
          </a:p>
        </p:txBody>
      </p: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6AB67372-C132-FA4E-A457-2D9038EF241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Abhängigkeiten oder Beeinflussung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In komplexen Situationen kann die Wahrscheinlichkeit, die richtige Entscheidung zu treffen, nicht immer mehr als 50% betragen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Unterschiedliche Kompetenzniveaus</a:t>
            </a:r>
          </a:p>
        </p:txBody>
      </p:sp>
      <p:pic>
        <p:nvPicPr>
          <p:cNvPr id="7" name="Grafik 6" descr="Kopf mit Zahnrädern">
            <a:extLst>
              <a:ext uri="{FF2B5EF4-FFF2-40B4-BE49-F238E27FC236}">
                <a16:creationId xmlns:a16="http://schemas.microsoft.com/office/drawing/2014/main" id="{55AD247B-64DB-6B4E-9B42-BBAD4514D5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792976" y="2132009"/>
            <a:ext cx="439741" cy="439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12020"/>
      </p:ext>
    </p:extLst>
  </p:cSld>
  <p:clrMapOvr>
    <a:masterClrMapping/>
  </p:clrMapOvr>
</p:sld>
</file>

<file path=ppt/theme/theme1.xml><?xml version="1.0" encoding="utf-8"?>
<a:theme xmlns:a="http://schemas.openxmlformats.org/drawingml/2006/main" name="Master | Titelfolie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Master | Inhaltseiten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Master | Schlussfolie">
  <a:themeElements>
    <a:clrScheme name="Universität">
      <a:dk1>
        <a:srgbClr val="002F5D"/>
      </a:dk1>
      <a:lt1>
        <a:srgbClr val="FFFFFF"/>
      </a:lt1>
      <a:dk2>
        <a:srgbClr val="002F5D"/>
      </a:dk2>
      <a:lt2>
        <a:srgbClr val="FFFFFF"/>
      </a:lt2>
      <a:accent1>
        <a:srgbClr val="AE9A63"/>
      </a:accent1>
      <a:accent2>
        <a:srgbClr val="7682A5"/>
      </a:accent2>
      <a:accent3>
        <a:srgbClr val="8E98B7"/>
      </a:accent3>
      <a:accent4>
        <a:srgbClr val="FFFFFF"/>
      </a:accent4>
      <a:accent5>
        <a:srgbClr val="FFFFFF"/>
      </a:accent5>
      <a:accent6>
        <a:srgbClr val="FFFFFF"/>
      </a:accent6>
      <a:hlink>
        <a:srgbClr val="7682A5"/>
      </a:hlink>
      <a:folHlink>
        <a:srgbClr val="A8AFC8"/>
      </a:folHlink>
    </a:clrScheme>
    <a:fontScheme name="UniJena_Hausschrift_Roboto">
      <a:majorFont>
        <a:latin typeface="Roboto Serif"/>
        <a:ea typeface=""/>
        <a:cs typeface=""/>
      </a:majorFont>
      <a:minorFont>
        <a:latin typeface="Roboto Condensed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>
            <a:alpha val="80000"/>
          </a:schemeClr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889</Words>
  <Application>Microsoft Macintosh PowerPoint</Application>
  <PresentationFormat>Bildschirmpräsentation (16:9)</PresentationFormat>
  <Paragraphs>129</Paragraphs>
  <Slides>17</Slides>
  <Notes>14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3</vt:i4>
      </vt:variant>
      <vt:variant>
        <vt:lpstr>Folientitel</vt:lpstr>
      </vt:variant>
      <vt:variant>
        <vt:i4>17</vt:i4>
      </vt:variant>
    </vt:vector>
  </HeadingPairs>
  <TitlesOfParts>
    <vt:vector size="25" baseType="lpstr">
      <vt:lpstr>Roboto Serif</vt:lpstr>
      <vt:lpstr>Calibri</vt:lpstr>
      <vt:lpstr>Roboto Condensed</vt:lpstr>
      <vt:lpstr>Wingdings</vt:lpstr>
      <vt:lpstr>Arial</vt:lpstr>
      <vt:lpstr>Master | Titelfolie</vt:lpstr>
      <vt:lpstr>Master | Inhaltseiten</vt:lpstr>
      <vt:lpstr>Master | Schlussfolie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FSU Jena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Liana Franke</dc:creator>
  <cp:lastModifiedBy>Benjamin Tzschentke</cp:lastModifiedBy>
  <cp:revision>540</cp:revision>
  <cp:lastPrinted>2017-04-12T09:06:57Z</cp:lastPrinted>
  <dcterms:created xsi:type="dcterms:W3CDTF">2017-03-23T10:34:48Z</dcterms:created>
  <dcterms:modified xsi:type="dcterms:W3CDTF">2024-05-17T07:57:34Z</dcterms:modified>
</cp:coreProperties>
</file>